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83" r:id="rId3"/>
    <p:sldId id="293" r:id="rId4"/>
    <p:sldId id="294" r:id="rId5"/>
    <p:sldId id="295" r:id="rId6"/>
    <p:sldId id="296" r:id="rId7"/>
    <p:sldId id="301" r:id="rId8"/>
    <p:sldId id="298" r:id="rId9"/>
    <p:sldId id="297" r:id="rId10"/>
    <p:sldId id="292" r:id="rId11"/>
    <p:sldId id="285" r:id="rId12"/>
    <p:sldId id="286" r:id="rId13"/>
    <p:sldId id="287" r:id="rId14"/>
    <p:sldId id="284" r:id="rId15"/>
    <p:sldId id="288" r:id="rId16"/>
    <p:sldId id="289" r:id="rId17"/>
    <p:sldId id="290" r:id="rId18"/>
    <p:sldId id="291" r:id="rId19"/>
    <p:sldId id="302" r:id="rId20"/>
    <p:sldId id="299" r:id="rId21"/>
    <p:sldId id="300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70C0"/>
    <a:srgbClr val="FFC0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5" autoAdjust="0"/>
    <p:restoredTop sz="85945"/>
  </p:normalViewPr>
  <p:slideViewPr>
    <p:cSldViewPr snapToGrid="0">
      <p:cViewPr>
        <p:scale>
          <a:sx n="91" d="100"/>
          <a:sy n="91" d="100"/>
        </p:scale>
        <p:origin x="33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5AF8-3A47-E14C-BDD6-7F987165F94F}" type="datetimeFigureOut">
              <a:rPr lang="en-HU" smtClean="0"/>
              <a:t>2022. 03. 23.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689C0-3BC9-8B44-8F6D-8D67751400A7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708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érték: </a:t>
            </a:r>
          </a:p>
          <a:p>
            <a:r>
              <a:rPr lang="hu-HU" dirty="0"/>
              <a:t>szöveg: „Aladár”</a:t>
            </a:r>
          </a:p>
          <a:p>
            <a:r>
              <a:rPr lang="hu-HU" dirty="0"/>
              <a:t>szám: 1000</a:t>
            </a:r>
          </a:p>
          <a:p>
            <a:r>
              <a:rPr lang="hu-HU" dirty="0"/>
              <a:t>hivatkozás: A2</a:t>
            </a:r>
          </a:p>
          <a:p>
            <a:r>
              <a:rPr lang="hu-HU" dirty="0"/>
              <a:t>elnevezett cella: azonosító</a:t>
            </a:r>
          </a:p>
          <a:p>
            <a:endParaRPr lang="hu-HU" dirty="0"/>
          </a:p>
          <a:p>
            <a:r>
              <a:rPr lang="hu-HU" dirty="0"/>
              <a:t>tartomány: abszolút vagy relatív hivatkozás, vagy elnevezett tartomány</a:t>
            </a:r>
          </a:p>
          <a:p>
            <a:endParaRPr lang="hu-HU" dirty="0"/>
          </a:p>
          <a:p>
            <a:r>
              <a:rPr lang="hu-HU" dirty="0"/>
              <a:t>index: egy szám, amely 1-től megy maximum addig, ahány oszlopa van a tartománynak</a:t>
            </a:r>
          </a:p>
          <a:p>
            <a:endParaRPr lang="hu-HU" dirty="0"/>
          </a:p>
          <a:p>
            <a:r>
              <a:rPr lang="hu-HU" dirty="0"/>
              <a:t>[rendezett]: igaz vagy hamis lehet az értéke, alapértelmezettként hamis (ha csak 3 argumentumot adunk meg)</a:t>
            </a:r>
          </a:p>
          <a:p>
            <a:r>
              <a:rPr lang="hu-HU" dirty="0"/>
              <a:t>ha hamis akkor csak a pontos egyezést veszi figyelembe</a:t>
            </a:r>
          </a:p>
          <a:p>
            <a:r>
              <a:rPr lang="hu-HU" dirty="0"/>
              <a:t>ha igaz, akkor a legközelebbi értéket adja vissza (pl. itt a példában „Boldizsár” vagy „Carmen” esetén Béla, míg ”Cili” esetén Cecília sorát. 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678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2694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érték: szám, szöveg, hivatkozás</a:t>
            </a:r>
          </a:p>
          <a:p>
            <a:endParaRPr lang="hu-HU" dirty="0"/>
          </a:p>
          <a:p>
            <a:r>
              <a:rPr lang="hu-HU" dirty="0"/>
              <a:t>tartomány: egy dimenziós tartomány (pl. sor vagy oszlop)</a:t>
            </a:r>
          </a:p>
          <a:p>
            <a:endParaRPr lang="hu-HU" dirty="0"/>
          </a:p>
          <a:p>
            <a:r>
              <a:rPr lang="hu-HU" dirty="0"/>
              <a:t>keresés típusa: lehetséges értékei: -1, 0, 1 (alapértelmezetten 1)</a:t>
            </a:r>
            <a:br>
              <a:rPr lang="hu-HU" dirty="0"/>
            </a:br>
            <a:r>
              <a:rPr lang="hu-HU" dirty="0"/>
              <a:t>-1: csökkenő sorrendben vagy Z-A-</a:t>
            </a:r>
            <a:r>
              <a:rPr lang="hu-HU" dirty="0" err="1"/>
              <a:t>ig</a:t>
            </a:r>
            <a:r>
              <a:rPr lang="hu-HU" dirty="0"/>
              <a:t> rendezett adatok, közelítő egyezés, a legkisebb olyan értéket adja vissza, ami nagyobb vagy egyenlő a keresett értéknél</a:t>
            </a:r>
          </a:p>
          <a:p>
            <a:r>
              <a:rPr lang="hu-HU" dirty="0"/>
              <a:t>0: pontos egyezés</a:t>
            </a:r>
          </a:p>
          <a:p>
            <a:r>
              <a:rPr lang="hu-HU" dirty="0"/>
              <a:t>1: növekvő sorrendben vagy A-Z-</a:t>
            </a:r>
            <a:r>
              <a:rPr lang="hu-HU" dirty="0" err="1"/>
              <a:t>ig</a:t>
            </a:r>
            <a:r>
              <a:rPr lang="hu-HU" dirty="0"/>
              <a:t> rendezett adatok, közelítő egyezés, a legnagyobb olyan értéket adja vissza, ami kisebb vagy egyenlő a keresett értéknél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2238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9105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tartomány: lehet 1d vagy 2d</a:t>
            </a:r>
          </a:p>
          <a:p>
            <a:r>
              <a:rPr lang="hu-HU" dirty="0"/>
              <a:t>sor/oszlop: alapértelmezetten 0, ami azt jelenti, hogy az egész sort/oszlopot </a:t>
            </a:r>
            <a:r>
              <a:rPr lang="hu-HU" dirty="0" err="1"/>
              <a:t>kilistázza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00786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8786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9908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79109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=HAHIBA(FKERES(„KKKKKK”; B2:D7; 2); „nem létező </a:t>
            </a:r>
            <a:r>
              <a:rPr lang="hu-HU" dirty="0" err="1"/>
              <a:t>Neptun</a:t>
            </a:r>
            <a:r>
              <a:rPr lang="hu-HU" dirty="0"/>
              <a:t> kód!”)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21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36340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105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Pl</a:t>
            </a:r>
            <a:r>
              <a:rPr lang="hu-HU" dirty="0"/>
              <a:t> itt egyed egy személy és attribútum az általa írt könyv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6489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adatbázis: BME hallgatók adatai</a:t>
            </a:r>
          </a:p>
          <a:p>
            <a:endParaRPr lang="hu-HU" dirty="0"/>
          </a:p>
          <a:p>
            <a:r>
              <a:rPr lang="hu-HU" dirty="0"/>
              <a:t>sorok: személyek</a:t>
            </a:r>
          </a:p>
          <a:p>
            <a:endParaRPr lang="hu-HU" dirty="0"/>
          </a:p>
          <a:p>
            <a:r>
              <a:rPr lang="hu-HU" dirty="0"/>
              <a:t>oszlopok: </a:t>
            </a:r>
            <a:r>
              <a:rPr lang="hu-HU" dirty="0" err="1"/>
              <a:t>Neptun</a:t>
            </a:r>
            <a:r>
              <a:rPr lang="hu-HU" dirty="0"/>
              <a:t> kód, Vezetéknév, Keresztnév, Születési év, Kar, Szak stb.</a:t>
            </a:r>
          </a:p>
          <a:p>
            <a:r>
              <a:rPr lang="hu-HU" dirty="0"/>
              <a:t>Ebben az esetben az elsődleges kulcs a </a:t>
            </a:r>
            <a:r>
              <a:rPr lang="hu-HU" dirty="0" err="1"/>
              <a:t>Neptun</a:t>
            </a:r>
            <a:r>
              <a:rPr lang="hu-HU" dirty="0"/>
              <a:t> kód, mivel az mindenkinél különbözik. </a:t>
            </a:r>
          </a:p>
          <a:p>
            <a:endParaRPr lang="hu-HU" dirty="0"/>
          </a:p>
          <a:p>
            <a:r>
              <a:rPr lang="hu-HU" dirty="0"/>
              <a:t>Mondjunk példát lehetséges redundanciára a BME hallgatóinak adatai tárolásakor!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670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6062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7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4069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8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8260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9379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érték: </a:t>
            </a:r>
          </a:p>
          <a:p>
            <a:r>
              <a:rPr lang="hu-HU" dirty="0"/>
              <a:t>szöveg: „Aladár”</a:t>
            </a:r>
          </a:p>
          <a:p>
            <a:r>
              <a:rPr lang="hu-HU" dirty="0"/>
              <a:t>szám: 1000</a:t>
            </a:r>
          </a:p>
          <a:p>
            <a:r>
              <a:rPr lang="hu-HU" dirty="0"/>
              <a:t>hivatkozás: A2</a:t>
            </a:r>
          </a:p>
          <a:p>
            <a:r>
              <a:rPr lang="hu-HU" dirty="0"/>
              <a:t>elnevezett cella: azonosító</a:t>
            </a:r>
          </a:p>
          <a:p>
            <a:endParaRPr lang="hu-HU" dirty="0"/>
          </a:p>
          <a:p>
            <a:r>
              <a:rPr lang="hu-HU" dirty="0"/>
              <a:t>tartomány: abszolút vagy relatív hivatkozás, vagy elnevezett tartomány</a:t>
            </a:r>
          </a:p>
          <a:p>
            <a:endParaRPr lang="hu-HU" dirty="0"/>
          </a:p>
          <a:p>
            <a:r>
              <a:rPr lang="hu-HU" dirty="0"/>
              <a:t>index: egy szám, amely 1-től megy maximum addig, ahány oszlopa van a tartománynak</a:t>
            </a:r>
          </a:p>
          <a:p>
            <a:endParaRPr lang="hu-HU" dirty="0"/>
          </a:p>
          <a:p>
            <a:r>
              <a:rPr lang="hu-HU" dirty="0"/>
              <a:t>[rendezett]: igaz vagy hamis lehet az értéke, alapértelmezettként hamis (ha csak 3 argumentumot adunk meg)</a:t>
            </a:r>
          </a:p>
          <a:p>
            <a:r>
              <a:rPr lang="hu-HU" dirty="0"/>
              <a:t>ha hamis akkor csak a pontos egyezést veszi figyelembe</a:t>
            </a:r>
          </a:p>
          <a:p>
            <a:r>
              <a:rPr lang="hu-HU" dirty="0"/>
              <a:t>ha igaz, akkor a legközelebbi értéket adja vissza (pl. itt a példában „Boldizsár” vagy „Carmen” esetén Béla, míg ”Cili” esetén Cecília sorát. 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689C0-3BC9-8B44-8F6D-8D67751400A7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12188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2B1BAD-8E59-4087-BF0B-68BDB465F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491A7A-F54D-4492-A27F-B46D7862C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6A546-D827-4BCE-A783-FC11E97F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D1B1F0-493D-40CD-94CE-4BE40B7A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E460F5-053D-4A87-97BE-D14916D8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42F469-CC75-4DE5-B36C-B42052C3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139943-4CDC-48A9-A6C9-A01E4B36E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D69574-AAD2-4317-8AED-936C3A6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8F8EAC-184D-44CB-969B-8DDE729A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9C4486-A76A-4C5A-955F-FEF8B7A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A1D1EBE-BDB1-44DD-B13A-FD9EE61BA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37C996B-A4C1-498C-AFC1-68B4CAA72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1155CA-0A8C-43E6-B240-7CC65406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AAA3A7-B971-40E5-9FE2-664BF1F5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E954DC-9C99-41F2-8BA5-23785954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A5913-6A79-4825-B7F0-E6A03A5A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E29312-E1AD-4D60-8E8D-6564B8708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60B397-93DD-488A-9113-B49912E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E0D87B-E8A7-4D79-91CF-C6EB08EC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8F6376-A9BB-4341-8BF3-8B4A519D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CAE31-C5BE-4354-A332-3D703ECD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6D0CEC-ECC1-490A-8871-DAF1322E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EE9A11-C629-4475-A8B4-B7C7CDF5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2F8198-5D51-46C4-917D-0ACB5758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8FB986-7773-493E-9E74-1C6B8802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BC82A9-DC43-467B-9A8B-C89440E8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C2FCD1-8C6A-4B43-9A83-99C08ABA5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E0043F-219A-4DED-B7AE-95CA2D21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FA1B71-D3F2-41AD-A549-D9FCB98D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F84E770-0D9C-4168-8006-76A988C6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22F051-7E0D-45DB-893A-DBCEAAAF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06F57-59A5-4260-8CBB-299983C0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B6F8A8-D560-4CEB-9DD6-A913D49D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017DDA-E357-4831-BFBB-4F444C957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304A40-2D0B-4734-B09F-623D089C4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0C027E1-88B9-406E-B940-F61618694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3B19FD4-2D14-41BF-8E08-ABFBAC23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D129C6-6B19-499C-BA66-8DEA38D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8AE513A-C3F0-48F2-959C-B258D473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91715C-E5FC-4AF3-A7EA-97F7E8F1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D8327BA-300E-4ABE-AFE7-08944F69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FCCD160-1DF1-4C70-A94F-4D58C7D3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AF6986-2F65-414F-B409-A0B0514A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131ADF7-BA9F-4417-9C0F-949E701F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C780A0E-B855-45F0-B2B8-6E2E060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E9AB443-C846-4A06-A66C-49EA30C7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9E6B51-CA17-448F-87DA-88345000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F83779-B78F-4544-9DB7-7BFF2196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E500EF-9974-4ECA-91CB-0689AB3A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7085B39-C876-4838-8DE8-306D793D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8E8946B-E3E2-4236-94F6-321C30D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FFE82F-7641-4BCA-9535-5808215A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27921-4E9B-4E9F-8BAB-7EBD2AB7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415F570-D8F2-4504-ABCF-2815733BC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B3A13B4-969D-4D43-99DB-3195FAB99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E628A7-D8AE-4E8B-BA9D-2A78F8F8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4918E7-B945-4A2C-AF24-6E5113E3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555403-6502-4865-9322-42DAE7E5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9F374EF-7D47-4E0B-B0E7-88336785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A32810-E06A-4531-AF5F-1121810F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025614-BD6A-4794-96DA-FF808013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51A2-33AB-411B-8F50-09F0796AE4B3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776945-7CBD-4A04-9A4C-2444CCF71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D93F18-62F4-4BA3-B68E-B2A1DDD51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F574-DBD5-4AD6-AA0B-7B2EC334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317E75-0812-954C-9E78-BC648C69FB7A}"/>
              </a:ext>
            </a:extLst>
          </p:cNvPr>
          <p:cNvSpPr/>
          <p:nvPr/>
        </p:nvSpPr>
        <p:spPr>
          <a:xfrm>
            <a:off x="0" y="0"/>
            <a:ext cx="12192000" cy="4319081"/>
          </a:xfrm>
          <a:prstGeom prst="rect">
            <a:avLst/>
          </a:prstGeom>
          <a:solidFill>
            <a:srgbClr val="C5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D1A8AE-5B92-E648-80C6-A9AF1370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53" y="811727"/>
            <a:ext cx="7717191" cy="316967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TÁBLÁZATKEZELÉS II.</a:t>
            </a:r>
            <a:endParaRPr lang="en-HU" sz="3600" b="1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6AF3B-220C-DC4F-B18D-698AF126612F}"/>
              </a:ext>
            </a:extLst>
          </p:cNvPr>
          <p:cNvSpPr/>
          <p:nvPr/>
        </p:nvSpPr>
        <p:spPr>
          <a:xfrm>
            <a:off x="0" y="4319081"/>
            <a:ext cx="12192000" cy="2538919"/>
          </a:xfrm>
          <a:prstGeom prst="rect">
            <a:avLst/>
          </a:prstGeom>
          <a:solidFill>
            <a:srgbClr val="F8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HU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5B56021-413B-F54C-9E8D-1674EA382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054" y="4793128"/>
            <a:ext cx="5703626" cy="1141157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BEVEZETÉS AZ ALKALMAZOTT INFORMATIKÁBA</a:t>
            </a:r>
          </a:p>
          <a:p>
            <a:pPr algn="l">
              <a:lnSpc>
                <a:spcPct val="150000"/>
              </a:lnSpc>
            </a:pP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2022.0</a:t>
            </a:r>
            <a:r>
              <a:rPr lang="en-US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</a:t>
            </a:r>
            <a:r>
              <a:rPr lang="en-US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HU" sz="1400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43795-496F-BD46-B149-E5BFBB1B7C97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06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HIVATKOZÁSI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DAAE22A2-9FAD-074E-9480-BEF37A02C75C}"/>
              </a:ext>
            </a:extLst>
          </p:cNvPr>
          <p:cNvSpPr txBox="1"/>
          <p:nvPr/>
        </p:nvSpPr>
        <p:spPr>
          <a:xfrm>
            <a:off x="880054" y="1556279"/>
            <a:ext cx="694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FKERES(érték; tartomány; index; [rendezett]): </a:t>
            </a:r>
          </a:p>
          <a:p>
            <a:r>
              <a:rPr lang="hu-HU" sz="2000" dirty="0"/>
              <a:t>adott érték sorának keresése egy tartomány bal oldali oszlopában, majd e sor adott oszlopában lévő érték visszaadása</a:t>
            </a:r>
          </a:p>
        </p:txBody>
      </p:sp>
      <p:sp>
        <p:nvSpPr>
          <p:cNvPr id="6" name="Szövegdoboz 8">
            <a:extLst>
              <a:ext uri="{FF2B5EF4-FFF2-40B4-BE49-F238E27FC236}">
                <a16:creationId xmlns:a16="http://schemas.microsoft.com/office/drawing/2014/main" id="{92B90C99-44A7-C247-882B-C3E5774C7346}"/>
              </a:ext>
            </a:extLst>
          </p:cNvPr>
          <p:cNvSpPr txBox="1"/>
          <p:nvPr/>
        </p:nvSpPr>
        <p:spPr>
          <a:xfrm>
            <a:off x="4795758" y="5987978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lesz</a:t>
            </a:r>
            <a:r>
              <a:rPr lang="en-US" dirty="0">
                <a:solidFill>
                  <a:srgbClr val="FF0000"/>
                </a:solidFill>
              </a:rPr>
              <a:t> a B10 </a:t>
            </a:r>
            <a:r>
              <a:rPr lang="en-US" dirty="0" err="1">
                <a:solidFill>
                  <a:srgbClr val="FF0000"/>
                </a:solidFill>
              </a:rPr>
              <a:t>cella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értéke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FD753850-2CA6-7F43-BE4F-1FA790B23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27" y="2709471"/>
            <a:ext cx="566420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D35896-952D-964C-8CDA-2C4DDA545639}"/>
              </a:ext>
            </a:extLst>
          </p:cNvPr>
          <p:cNvSpPr/>
          <p:nvPr/>
        </p:nvSpPr>
        <p:spPr>
          <a:xfrm>
            <a:off x="3738880" y="3251200"/>
            <a:ext cx="3810000" cy="1280160"/>
          </a:xfrm>
          <a:prstGeom prst="rect">
            <a:avLst/>
          </a:prstGeom>
          <a:solidFill>
            <a:srgbClr val="7030A0">
              <a:alpha val="23922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685C3-D02E-E141-A9A2-00786FE70887}"/>
              </a:ext>
            </a:extLst>
          </p:cNvPr>
          <p:cNvSpPr/>
          <p:nvPr/>
        </p:nvSpPr>
        <p:spPr>
          <a:xfrm>
            <a:off x="3738880" y="3667760"/>
            <a:ext cx="3810000" cy="213360"/>
          </a:xfrm>
          <a:prstGeom prst="rect">
            <a:avLst/>
          </a:prstGeom>
          <a:solidFill>
            <a:srgbClr val="FFC0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D9D2F7-9CB3-DB45-84E3-B6471D8AB487}"/>
              </a:ext>
            </a:extLst>
          </p:cNvPr>
          <p:cNvSpPr/>
          <p:nvPr/>
        </p:nvSpPr>
        <p:spPr>
          <a:xfrm>
            <a:off x="5019040" y="3251200"/>
            <a:ext cx="1270000" cy="1280160"/>
          </a:xfrm>
          <a:prstGeom prst="rect">
            <a:avLst/>
          </a:prstGeom>
          <a:solidFill>
            <a:srgbClr val="0070C0">
              <a:alpha val="27059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01475-0A73-854A-A00F-2E9584130D49}"/>
              </a:ext>
            </a:extLst>
          </p:cNvPr>
          <p:cNvSpPr/>
          <p:nvPr/>
        </p:nvSpPr>
        <p:spPr>
          <a:xfrm>
            <a:off x="5019040" y="3667760"/>
            <a:ext cx="1270000" cy="21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58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A3D50C25-882C-8B42-AD3C-AA2F57684151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Picture 3" descr="Table, Excel&#10;&#10;Description automatically generated">
            <a:extLst>
              <a:ext uri="{FF2B5EF4-FFF2-40B4-BE49-F238E27FC236}">
                <a16:creationId xmlns:a16="http://schemas.microsoft.com/office/drawing/2014/main" id="{36A04A73-9E9E-744F-A332-C29F7F73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0" y="903316"/>
            <a:ext cx="10233879" cy="4939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88FD50-1D60-7F48-BB95-2DD8F161ACD5}"/>
              </a:ext>
            </a:extLst>
          </p:cNvPr>
          <p:cNvSpPr/>
          <p:nvPr/>
        </p:nvSpPr>
        <p:spPr>
          <a:xfrm>
            <a:off x="4324329" y="4364086"/>
            <a:ext cx="1904010" cy="886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??</a:t>
            </a:r>
          </a:p>
        </p:txBody>
      </p:sp>
      <p:pic>
        <p:nvPicPr>
          <p:cNvPr id="6" name="Picture 5" descr="Table, Excel&#10;&#10;Description automatically generated">
            <a:extLst>
              <a:ext uri="{FF2B5EF4-FFF2-40B4-BE49-F238E27FC236}">
                <a16:creationId xmlns:a16="http://schemas.microsoft.com/office/drawing/2014/main" id="{BA83E39D-9DD7-8D4D-BCE6-EDE4BFC2D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0" y="903315"/>
            <a:ext cx="10233879" cy="49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8FE7DA1-8F2A-2B43-BD4D-5AB48A24B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8" y="1167619"/>
            <a:ext cx="10652065" cy="47872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A30514-7605-FD4F-9023-1C5BA8616519}"/>
              </a:ext>
            </a:extLst>
          </p:cNvPr>
          <p:cNvSpPr/>
          <p:nvPr/>
        </p:nvSpPr>
        <p:spPr>
          <a:xfrm>
            <a:off x="5242222" y="3874768"/>
            <a:ext cx="1838168" cy="10542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??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85A5CE7-09D2-5647-AF1B-A5FBA0EB9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3" y="1167619"/>
            <a:ext cx="10652065" cy="47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47951CF-9100-5744-AA25-50099D76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6" y="1081669"/>
            <a:ext cx="9185997" cy="4473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39B61-C7FB-824A-9E60-D7C8454BAD2C}"/>
              </a:ext>
            </a:extLst>
          </p:cNvPr>
          <p:cNvSpPr/>
          <p:nvPr/>
        </p:nvSpPr>
        <p:spPr>
          <a:xfrm>
            <a:off x="3375102" y="3833151"/>
            <a:ext cx="1265740" cy="1173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??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5E84E859-D1E0-1947-83C3-1799C050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6" y="1081669"/>
            <a:ext cx="9185997" cy="44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HIVATKOZÁSI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DAAE22A2-9FAD-074E-9480-BEF37A02C75C}"/>
              </a:ext>
            </a:extLst>
          </p:cNvPr>
          <p:cNvSpPr txBox="1"/>
          <p:nvPr/>
        </p:nvSpPr>
        <p:spPr>
          <a:xfrm>
            <a:off x="880054" y="1556279"/>
            <a:ext cx="6948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VKERES(érték; tartomány; index; [rendezett]): </a:t>
            </a:r>
          </a:p>
          <a:p>
            <a:r>
              <a:rPr lang="hu-HU" sz="2000" dirty="0"/>
              <a:t>adott érték oszlopának keresése egy tartomány fölső sorában, majd ezen oszlop adott sorában lévő érték visszaadása</a:t>
            </a:r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3606C1A-67E9-F348-B750-F063DA1E6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3061251" y="2666544"/>
            <a:ext cx="6069497" cy="3555343"/>
          </a:xfrm>
          <a:prstGeom prst="rect">
            <a:avLst/>
          </a:prstGeom>
        </p:spPr>
      </p:pic>
      <p:sp>
        <p:nvSpPr>
          <p:cNvPr id="14" name="Szövegdoboz 8">
            <a:extLst>
              <a:ext uri="{FF2B5EF4-FFF2-40B4-BE49-F238E27FC236}">
                <a16:creationId xmlns:a16="http://schemas.microsoft.com/office/drawing/2014/main" id="{87786246-801C-C747-B572-030CCA433BB5}"/>
              </a:ext>
            </a:extLst>
          </p:cNvPr>
          <p:cNvSpPr txBox="1"/>
          <p:nvPr/>
        </p:nvSpPr>
        <p:spPr>
          <a:xfrm>
            <a:off x="4037475" y="6221887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lesz</a:t>
            </a:r>
            <a:r>
              <a:rPr lang="en-US" dirty="0">
                <a:solidFill>
                  <a:srgbClr val="FF0000"/>
                </a:solidFill>
              </a:rPr>
              <a:t> a B16 </a:t>
            </a:r>
            <a:r>
              <a:rPr lang="en-US" dirty="0" err="1">
                <a:solidFill>
                  <a:srgbClr val="FF0000"/>
                </a:solidFill>
              </a:rPr>
              <a:t>cella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értéke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38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HIVATKOZÁSI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DAAE22A2-9FAD-074E-9480-BEF37A02C75C}"/>
              </a:ext>
            </a:extLst>
          </p:cNvPr>
          <p:cNvSpPr txBox="1"/>
          <p:nvPr/>
        </p:nvSpPr>
        <p:spPr>
          <a:xfrm>
            <a:off x="880054" y="1556279"/>
            <a:ext cx="694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HOL.VAN(érték; tartomány; [keresés típusa]): </a:t>
            </a:r>
          </a:p>
          <a:p>
            <a:r>
              <a:rPr lang="hu-HU" sz="2000" dirty="0"/>
              <a:t>adott elemnek egy tartományban elfoglalt pozíciója</a:t>
            </a:r>
          </a:p>
        </p:txBody>
      </p:sp>
      <p:pic>
        <p:nvPicPr>
          <p:cNvPr id="4" name="Picture 3" descr="Table, Excel&#10;&#10;Description automatically generated">
            <a:extLst>
              <a:ext uri="{FF2B5EF4-FFF2-40B4-BE49-F238E27FC236}">
                <a16:creationId xmlns:a16="http://schemas.microsoft.com/office/drawing/2014/main" id="{63A44283-298C-9A40-9421-8E70FF015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55" y="2375599"/>
            <a:ext cx="5284439" cy="337457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3264E17-7C09-B046-8AF2-4DF93F43B6F8}"/>
              </a:ext>
            </a:extLst>
          </p:cNvPr>
          <p:cNvSpPr txBox="1"/>
          <p:nvPr/>
        </p:nvSpPr>
        <p:spPr>
          <a:xfrm>
            <a:off x="3992870" y="5861607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lesz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A11 </a:t>
            </a:r>
            <a:r>
              <a:rPr lang="en-US" dirty="0" err="1">
                <a:solidFill>
                  <a:srgbClr val="FF0000"/>
                </a:solidFill>
              </a:rPr>
              <a:t>cella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értéke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80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243288A-0197-024C-ADDE-941CDF402465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E877B6A0-FE20-D344-B683-DE95C36409D2}"/>
              </a:ext>
            </a:extLst>
          </p:cNvPr>
          <p:cNvSpPr txBox="1"/>
          <p:nvPr/>
        </p:nvSpPr>
        <p:spPr>
          <a:xfrm>
            <a:off x="4780388" y="459245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=HOL.VAN(5; A1:A10)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=HOL.VAN(5; A1:A10; 1)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=HOL.VAN(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5; A1:A10; 0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=HOL.VAN(5; C1:C10; -1)</a:t>
            </a:r>
            <a:endParaRPr lang="hu-HU" dirty="0"/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7A590A82-0085-CA41-8689-8EE0A4176BBA}"/>
              </a:ext>
            </a:extLst>
          </p:cNvPr>
          <p:cNvSpPr txBox="1"/>
          <p:nvPr/>
        </p:nvSpPr>
        <p:spPr>
          <a:xfrm>
            <a:off x="4420597" y="4087418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vissza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alábbi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képletek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8B56D48-A6C1-7845-94B2-BB9863231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4" y="239079"/>
            <a:ext cx="6712571" cy="3712632"/>
          </a:xfrm>
          <a:prstGeom prst="rect">
            <a:avLst/>
          </a:prstGeom>
        </p:spPr>
      </p:pic>
      <p:sp>
        <p:nvSpPr>
          <p:cNvPr id="9" name="Szövegdoboz 6">
            <a:extLst>
              <a:ext uri="{FF2B5EF4-FFF2-40B4-BE49-F238E27FC236}">
                <a16:creationId xmlns:a16="http://schemas.microsoft.com/office/drawing/2014/main" id="{02350162-F258-564E-BACE-814A06FCFE69}"/>
              </a:ext>
            </a:extLst>
          </p:cNvPr>
          <p:cNvSpPr txBox="1"/>
          <p:nvPr/>
        </p:nvSpPr>
        <p:spPr>
          <a:xfrm>
            <a:off x="3827888" y="58756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Bónusz</a:t>
            </a:r>
            <a:r>
              <a:rPr lang="en-US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=HOL.VAN(5; C1:C10; 1)?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HIVATKOZÁSI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függvények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DAAE22A2-9FAD-074E-9480-BEF37A02C75C}"/>
              </a:ext>
            </a:extLst>
          </p:cNvPr>
          <p:cNvSpPr txBox="1"/>
          <p:nvPr/>
        </p:nvSpPr>
        <p:spPr>
          <a:xfrm>
            <a:off x="880054" y="1556279"/>
            <a:ext cx="694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INDEX (tartomány; [sor]; [oszlop]): </a:t>
            </a:r>
          </a:p>
          <a:p>
            <a:r>
              <a:rPr lang="hu-HU" sz="2000" dirty="0"/>
              <a:t>adott tartomány adott sorában (és oszlopában) lévő érték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36A917A-13E1-1A47-997E-0A5F2F16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56" y="2590557"/>
            <a:ext cx="5221458" cy="2319067"/>
          </a:xfrm>
          <a:prstGeom prst="rect">
            <a:avLst/>
          </a:prstGeom>
        </p:spPr>
      </p:pic>
      <p:sp>
        <p:nvSpPr>
          <p:cNvPr id="10" name="Szövegdoboz 6">
            <a:extLst>
              <a:ext uri="{FF2B5EF4-FFF2-40B4-BE49-F238E27FC236}">
                <a16:creationId xmlns:a16="http://schemas.microsoft.com/office/drawing/2014/main" id="{50C791B1-DF43-F646-8F78-2AC3C9F3B5C4}"/>
              </a:ext>
            </a:extLst>
          </p:cNvPr>
          <p:cNvSpPr txBox="1"/>
          <p:nvPr/>
        </p:nvSpPr>
        <p:spPr>
          <a:xfrm>
            <a:off x="4292477" y="53017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=INDEX(A2:C7; 5; 3)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=INDEX(A2:C7; 3)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=INDEX(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A2:C7; 0; 2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1" name="Szövegdoboz 9">
            <a:extLst>
              <a:ext uri="{FF2B5EF4-FFF2-40B4-BE49-F238E27FC236}">
                <a16:creationId xmlns:a16="http://schemas.microsoft.com/office/drawing/2014/main" id="{0469F701-1B73-4340-A713-9D60BC95D3F5}"/>
              </a:ext>
            </a:extLst>
          </p:cNvPr>
          <p:cNvSpPr txBox="1"/>
          <p:nvPr/>
        </p:nvSpPr>
        <p:spPr>
          <a:xfrm>
            <a:off x="3946753" y="4866684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vissza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alábbi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képletek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68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ÖSSZETETT KERESÉS 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DAAE22A2-9FAD-074E-9480-BEF37A02C75C}"/>
              </a:ext>
            </a:extLst>
          </p:cNvPr>
          <p:cNvSpPr txBox="1"/>
          <p:nvPr/>
        </p:nvSpPr>
        <p:spPr>
          <a:xfrm>
            <a:off x="880053" y="1556279"/>
            <a:ext cx="913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Az FKERES hátránya, hogy mindenképpen a tartomány első oszlopában keres, így a tartomány előtti oszlopokra nem tudunk hivatkozni. 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D96B669-DAB8-8A42-A936-278268B7A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2440002"/>
            <a:ext cx="6210300" cy="2298700"/>
          </a:xfrm>
          <a:prstGeom prst="rect">
            <a:avLst/>
          </a:prstGeom>
        </p:spPr>
      </p:pic>
      <p:sp>
        <p:nvSpPr>
          <p:cNvPr id="12" name="Szövegdoboz 9">
            <a:extLst>
              <a:ext uri="{FF2B5EF4-FFF2-40B4-BE49-F238E27FC236}">
                <a16:creationId xmlns:a16="http://schemas.microsoft.com/office/drawing/2014/main" id="{4FC6FB92-BCCB-8844-95E8-1B9EAAFF2322}"/>
              </a:ext>
            </a:extLst>
          </p:cNvPr>
          <p:cNvSpPr txBox="1"/>
          <p:nvPr/>
        </p:nvSpPr>
        <p:spPr>
          <a:xfrm>
            <a:off x="2624389" y="4932389"/>
            <a:ext cx="7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“</a:t>
            </a:r>
            <a:r>
              <a:rPr lang="en-US" dirty="0" err="1">
                <a:solidFill>
                  <a:srgbClr val="FF0000"/>
                </a:solidFill>
              </a:rPr>
              <a:t>Neptun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kód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alapján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hogyan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keressük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táblázatból</a:t>
            </a:r>
            <a:r>
              <a:rPr lang="en-US" dirty="0">
                <a:solidFill>
                  <a:srgbClr val="FF0000"/>
                </a:solidFill>
              </a:rPr>
              <a:t> a “</a:t>
            </a:r>
            <a:r>
              <a:rPr lang="en-US" dirty="0" err="1">
                <a:solidFill>
                  <a:srgbClr val="FF0000"/>
                </a:solidFill>
              </a:rPr>
              <a:t>Név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értéket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FF89C8FA-B06B-1543-A3A1-462D6674E4D1}"/>
              </a:ext>
            </a:extLst>
          </p:cNvPr>
          <p:cNvSpPr txBox="1"/>
          <p:nvPr/>
        </p:nvSpPr>
        <p:spPr>
          <a:xfrm>
            <a:off x="2773167" y="54445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=INDEX(A2:D7; HOL.VAN(“EEEEEE”;B2:B7;0); 1)</a:t>
            </a:r>
          </a:p>
        </p:txBody>
      </p:sp>
      <p:sp>
        <p:nvSpPr>
          <p:cNvPr id="15" name="Szövegdoboz 6">
            <a:extLst>
              <a:ext uri="{FF2B5EF4-FFF2-40B4-BE49-F238E27FC236}">
                <a16:creationId xmlns:a16="http://schemas.microsoft.com/office/drawing/2014/main" id="{0BF2C3D5-DF41-1B45-BA82-679E9D19D7F1}"/>
              </a:ext>
            </a:extLst>
          </p:cNvPr>
          <p:cNvSpPr txBox="1"/>
          <p:nvPr/>
        </p:nvSpPr>
        <p:spPr>
          <a:xfrm>
            <a:off x="2773167" y="5910655"/>
            <a:ext cx="9418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=INDEX(A2:D7; HOL.VAN(“EEEEEE”;B2:B7;0); HOL.VAN(“Név”;B2:B7;0))</a:t>
            </a:r>
          </a:p>
        </p:txBody>
      </p:sp>
    </p:spTree>
    <p:extLst>
      <p:ext uri="{BB962C8B-B14F-4D97-AF65-F5344CB8AC3E}">
        <p14:creationId xmlns:p14="http://schemas.microsoft.com/office/powerpoint/2010/main" val="18811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3D97B9-C3BF-714C-9A9F-27E25944F4DD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TÁBLA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zövegdoboz 5">
            <a:extLst>
              <a:ext uri="{FF2B5EF4-FFF2-40B4-BE49-F238E27FC236}">
                <a16:creationId xmlns:a16="http://schemas.microsoft.com/office/drawing/2014/main" id="{4689FD1D-7025-D841-AC42-FC180DBC7D13}"/>
              </a:ext>
            </a:extLst>
          </p:cNvPr>
          <p:cNvSpPr txBox="1"/>
          <p:nvPr/>
        </p:nvSpPr>
        <p:spPr>
          <a:xfrm>
            <a:off x="880053" y="1556279"/>
            <a:ext cx="9853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Összetett ha függvények helyett érdemes keresési táblákat és keresési függvények használhatók osztályba sorolásokhoz. Egy példán keresztül vizsgáljuk meg a problémát. </a:t>
            </a:r>
          </a:p>
          <a:p>
            <a:endParaRPr lang="hu-HU" sz="2000" dirty="0"/>
          </a:p>
          <a:p>
            <a:r>
              <a:rPr lang="hu-HU" sz="2000" b="1" dirty="0"/>
              <a:t>Példa: Határozzuk meg a pontszámok alapján a jegyeket! </a:t>
            </a:r>
          </a:p>
        </p:txBody>
      </p:sp>
      <p:pic>
        <p:nvPicPr>
          <p:cNvPr id="8" name="Picture 7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690AD3F1-2AF9-8446-B036-BC6FC048C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"/>
          <a:stretch/>
        </p:blipFill>
        <p:spPr>
          <a:xfrm>
            <a:off x="880053" y="3104621"/>
            <a:ext cx="7768896" cy="28790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9FB9F0-C64D-A241-8532-1BBD5FF11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13959"/>
              </p:ext>
            </p:extLst>
          </p:nvPr>
        </p:nvGraphicFramePr>
        <p:xfrm>
          <a:off x="9781148" y="3721185"/>
          <a:ext cx="1905000" cy="164592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1606740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093381225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Ponthatárok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HU" dirty="0">
                        <a:effectLst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7767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0 - 19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1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902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20 - 29 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2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815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30 - 39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3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7509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40 - 49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>
                          <a:effectLst/>
                        </a:rPr>
                        <a:t>4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9137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50 - 60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U" dirty="0">
                          <a:effectLst/>
                        </a:rPr>
                        <a:t>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76582"/>
                  </a:ext>
                </a:extLst>
              </a:tr>
            </a:tbl>
          </a:graphicData>
        </a:graphic>
      </p:graphicFrame>
      <p:sp>
        <p:nvSpPr>
          <p:cNvPr id="10" name="Szövegdoboz 6">
            <a:extLst>
              <a:ext uri="{FF2B5EF4-FFF2-40B4-BE49-F238E27FC236}">
                <a16:creationId xmlns:a16="http://schemas.microsoft.com/office/drawing/2014/main" id="{B27F9055-756D-1049-987A-8F136CE1E793}"/>
              </a:ext>
            </a:extLst>
          </p:cNvPr>
          <p:cNvSpPr txBox="1"/>
          <p:nvPr/>
        </p:nvSpPr>
        <p:spPr>
          <a:xfrm>
            <a:off x="1119205" y="6046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=HA(E2&gt;49; 5; </a:t>
            </a: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HA(E2&gt;39; 4; </a:t>
            </a:r>
            <a:r>
              <a:rPr lang="en-US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HA(E2&gt;29; 2; 1</a:t>
            </a:r>
            <a:r>
              <a:rPr lang="en-US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2529D-A077-FB42-ADE8-C9FA8D1B6A45}"/>
              </a:ext>
            </a:extLst>
          </p:cNvPr>
          <p:cNvSpPr txBox="1"/>
          <p:nvPr/>
        </p:nvSpPr>
        <p:spPr>
          <a:xfrm>
            <a:off x="7215205" y="3776126"/>
            <a:ext cx="13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40644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7D54-E51F-A64C-B29B-C25920525CE2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ADATKEZELÉS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A81760-6349-4AAB-945C-262F410459B3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3E909-73B6-0E4B-8836-70F41E0642C9}"/>
              </a:ext>
            </a:extLst>
          </p:cNvPr>
          <p:cNvSpPr/>
          <p:nvPr/>
        </p:nvSpPr>
        <p:spPr>
          <a:xfrm>
            <a:off x="880054" y="1345321"/>
            <a:ext cx="10431892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 </a:t>
            </a:r>
            <a:r>
              <a:rPr lang="en-GB" sz="2000" b="1" dirty="0" err="1"/>
              <a:t>táblázatkezelo</a:t>
            </a:r>
            <a:r>
              <a:rPr lang="en-GB" sz="2000" b="1" dirty="0"/>
              <a:t>̋ </a:t>
            </a:r>
            <a:r>
              <a:rPr lang="en-GB" sz="2000" b="1" i="1" dirty="0" err="1"/>
              <a:t>nem</a:t>
            </a:r>
            <a:r>
              <a:rPr lang="en-GB" sz="2000" b="1" i="1" dirty="0"/>
              <a:t> </a:t>
            </a:r>
            <a:r>
              <a:rPr lang="en-GB" sz="2000" b="1" dirty="0" err="1"/>
              <a:t>adatbáziskezelo</a:t>
            </a:r>
            <a:r>
              <a:rPr lang="en-GB" sz="2000" b="1" dirty="0"/>
              <a:t>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nagy</a:t>
            </a:r>
            <a:r>
              <a:rPr lang="en-GB" sz="2000" dirty="0"/>
              <a:t> </a:t>
            </a:r>
            <a:r>
              <a:rPr lang="en-GB" sz="2000" dirty="0" err="1"/>
              <a:t>mennyiségu</a:t>
            </a:r>
            <a:r>
              <a:rPr lang="en-GB" sz="2000" dirty="0"/>
              <a:t>̋ </a:t>
            </a:r>
            <a:r>
              <a:rPr lang="en-GB" sz="2000" dirty="0" err="1"/>
              <a:t>adat</a:t>
            </a:r>
            <a:r>
              <a:rPr lang="en-GB" sz="2000" dirty="0"/>
              <a:t> </a:t>
            </a:r>
            <a:r>
              <a:rPr lang="en-GB" sz="2000" dirty="0" err="1"/>
              <a:t>biztonságos</a:t>
            </a:r>
            <a:r>
              <a:rPr lang="en-GB" sz="2000" dirty="0"/>
              <a:t> </a:t>
            </a:r>
            <a:r>
              <a:rPr lang="en-GB" sz="2000" dirty="0" err="1"/>
              <a:t>tárolására</a:t>
            </a:r>
            <a:r>
              <a:rPr lang="en-GB" sz="2000" dirty="0"/>
              <a:t> </a:t>
            </a:r>
            <a:r>
              <a:rPr lang="en-GB" sz="2000" dirty="0" err="1"/>
              <a:t>alkalmatlan</a:t>
            </a:r>
            <a:r>
              <a:rPr lang="en-GB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dirty="0" err="1"/>
              <a:t>tábla</a:t>
            </a:r>
            <a:r>
              <a:rPr lang="en-GB" sz="2000" dirty="0"/>
              <a:t> </a:t>
            </a:r>
            <a:r>
              <a:rPr lang="en-GB" sz="2000" dirty="0" err="1"/>
              <a:t>korlátozott</a:t>
            </a:r>
            <a:r>
              <a:rPr lang="en-GB" sz="2000" dirty="0"/>
              <a:t> </a:t>
            </a:r>
            <a:r>
              <a:rPr lang="en-GB" sz="2000" dirty="0" err="1"/>
              <a:t>mérete</a:t>
            </a:r>
            <a:r>
              <a:rPr lang="en-GB" sz="2000" dirty="0"/>
              <a:t> </a:t>
            </a:r>
            <a:r>
              <a:rPr lang="en-GB" sz="2000" dirty="0" err="1"/>
              <a:t>miatt</a:t>
            </a:r>
            <a:r>
              <a:rPr lang="en-GB" sz="2000" dirty="0"/>
              <a:t> </a:t>
            </a:r>
            <a:r>
              <a:rPr lang="en-GB" sz="2000" dirty="0" err="1"/>
              <a:t>kizárt</a:t>
            </a:r>
            <a:r>
              <a:rPr lang="en-GB" sz="2000" dirty="0"/>
              <a:t> pl.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összes</a:t>
            </a:r>
            <a:r>
              <a:rPr lang="en-GB" sz="2000" dirty="0"/>
              <a:t> BME </a:t>
            </a:r>
            <a:r>
              <a:rPr lang="en-GB" sz="2000" dirty="0" err="1"/>
              <a:t>hallgatói</a:t>
            </a:r>
            <a:r>
              <a:rPr lang="en-GB" sz="2000" dirty="0"/>
              <a:t> </a:t>
            </a:r>
            <a:r>
              <a:rPr lang="en-GB" sz="2000" dirty="0" err="1"/>
              <a:t>adat</a:t>
            </a:r>
            <a:r>
              <a:rPr lang="en-GB" sz="2000" dirty="0"/>
              <a:t> </a:t>
            </a:r>
            <a:r>
              <a:rPr lang="en-GB" sz="2000" dirty="0" err="1"/>
              <a:t>tárolása</a:t>
            </a:r>
            <a:r>
              <a:rPr lang="en-GB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nehézkes</a:t>
            </a:r>
            <a:r>
              <a:rPr lang="en-GB" sz="2000" dirty="0"/>
              <a:t> a </a:t>
            </a:r>
            <a:r>
              <a:rPr lang="en-GB" sz="2000" dirty="0" err="1"/>
              <a:t>jogosultságok</a:t>
            </a:r>
            <a:r>
              <a:rPr lang="en-GB" sz="2000" dirty="0"/>
              <a:t> </a:t>
            </a:r>
            <a:r>
              <a:rPr lang="en-GB" sz="2000" dirty="0" err="1"/>
              <a:t>beállítása</a:t>
            </a:r>
            <a:r>
              <a:rPr lang="en-GB" sz="2000" dirty="0"/>
              <a:t> (</a:t>
            </a:r>
            <a:r>
              <a:rPr lang="en-GB" sz="2000" dirty="0" err="1"/>
              <a:t>csak</a:t>
            </a:r>
            <a:r>
              <a:rPr lang="en-GB" sz="2000" dirty="0"/>
              <a:t> a lap </a:t>
            </a:r>
            <a:r>
              <a:rPr lang="en-GB" sz="2000" dirty="0" err="1"/>
              <a:t>jelszavas</a:t>
            </a:r>
            <a:r>
              <a:rPr lang="en-GB" sz="2000" dirty="0"/>
              <a:t> </a:t>
            </a:r>
            <a:r>
              <a:rPr lang="en-GB" sz="2000" dirty="0" err="1"/>
              <a:t>védelmével</a:t>
            </a:r>
            <a:r>
              <a:rPr lang="en-GB" sz="2000" dirty="0"/>
              <a:t> </a:t>
            </a:r>
            <a:r>
              <a:rPr lang="en-GB" sz="2000" dirty="0" err="1"/>
              <a:t>oldhato</a:t>
            </a:r>
            <a:r>
              <a:rPr lang="en-GB" sz="2000" dirty="0"/>
              <a:t>́ meg)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változások</a:t>
            </a:r>
            <a:r>
              <a:rPr lang="en-GB" sz="2000" dirty="0"/>
              <a:t> </a:t>
            </a:r>
            <a:r>
              <a:rPr lang="en-GB" sz="2000" dirty="0" err="1"/>
              <a:t>naplózása</a:t>
            </a:r>
            <a:r>
              <a:rPr lang="en-GB" sz="2000" dirty="0"/>
              <a:t> </a:t>
            </a:r>
            <a:r>
              <a:rPr lang="en-GB" sz="2000" dirty="0" err="1"/>
              <a:t>korlátozottan</a:t>
            </a:r>
            <a:r>
              <a:rPr lang="en-GB" sz="2000" dirty="0"/>
              <a:t> </a:t>
            </a:r>
            <a:r>
              <a:rPr lang="en-GB" sz="2000" dirty="0" err="1"/>
              <a:t>lehetséges</a:t>
            </a:r>
            <a:endParaRPr lang="en-GB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 err="1"/>
              <a:t>alkalmas</a:t>
            </a:r>
            <a:r>
              <a:rPr lang="en-GB" sz="2000" b="1" dirty="0"/>
              <a:t> </a:t>
            </a:r>
            <a:r>
              <a:rPr lang="en-GB" sz="2000" b="1" dirty="0" err="1"/>
              <a:t>viszont</a:t>
            </a:r>
            <a:r>
              <a:rPr lang="en-GB" sz="2000" b="1" dirty="0"/>
              <a:t> – </a:t>
            </a:r>
            <a:r>
              <a:rPr lang="en-GB" sz="2000" b="1" dirty="0" err="1"/>
              <a:t>főként</a:t>
            </a:r>
            <a:r>
              <a:rPr lang="en-GB" sz="2000" b="1" dirty="0"/>
              <a:t> </a:t>
            </a:r>
            <a:r>
              <a:rPr lang="en-GB" sz="2000" b="1" dirty="0" err="1"/>
              <a:t>kisebb</a:t>
            </a:r>
            <a:r>
              <a:rPr lang="en-GB" sz="2000" b="1" dirty="0"/>
              <a:t> </a:t>
            </a:r>
            <a:r>
              <a:rPr lang="en-GB" sz="2000" b="1" dirty="0" err="1"/>
              <a:t>mennyiségu</a:t>
            </a:r>
            <a:r>
              <a:rPr lang="en-GB" sz="2000" b="1" dirty="0"/>
              <a:t>̋ </a:t>
            </a:r>
            <a:r>
              <a:rPr lang="en-GB" sz="2000" b="1" dirty="0" err="1"/>
              <a:t>adat</a:t>
            </a:r>
            <a:r>
              <a:rPr lang="en-GB" sz="2000" b="1" dirty="0"/>
              <a:t> </a:t>
            </a:r>
            <a:r>
              <a:rPr lang="en-GB" sz="2000" b="1" dirty="0" err="1"/>
              <a:t>esetén</a:t>
            </a:r>
            <a:r>
              <a:rPr lang="en-GB" sz="2000" b="1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adatok</a:t>
            </a:r>
            <a:r>
              <a:rPr lang="en-GB" sz="2000" dirty="0"/>
              <a:t> (</a:t>
            </a:r>
            <a:r>
              <a:rPr lang="en-GB" sz="2000" dirty="0" err="1"/>
              <a:t>különbözo</a:t>
            </a:r>
            <a:r>
              <a:rPr lang="en-GB" sz="2000" dirty="0"/>
              <a:t>̋ </a:t>
            </a:r>
            <a:r>
              <a:rPr lang="en-GB" sz="2000" dirty="0" err="1"/>
              <a:t>szempontok</a:t>
            </a:r>
            <a:r>
              <a:rPr lang="en-GB" sz="2000" dirty="0"/>
              <a:t> </a:t>
            </a:r>
            <a:r>
              <a:rPr lang="en-GB" sz="2000" dirty="0" err="1"/>
              <a:t>szerinti</a:t>
            </a:r>
            <a:r>
              <a:rPr lang="en-GB" sz="2000" dirty="0"/>
              <a:t>) </a:t>
            </a:r>
            <a:r>
              <a:rPr lang="en-GB" sz="2000" dirty="0" err="1"/>
              <a:t>gyors</a:t>
            </a:r>
            <a:r>
              <a:rPr lang="en-GB" sz="2000" dirty="0"/>
              <a:t> </a:t>
            </a:r>
            <a:r>
              <a:rPr lang="en-GB" sz="2000" dirty="0" err="1"/>
              <a:t>rendezésére</a:t>
            </a:r>
            <a:r>
              <a:rPr lang="en-GB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adott</a:t>
            </a:r>
            <a:r>
              <a:rPr lang="en-GB" sz="2000" dirty="0"/>
              <a:t> </a:t>
            </a:r>
            <a:r>
              <a:rPr lang="en-GB" sz="2000" dirty="0" err="1"/>
              <a:t>feltételeknek</a:t>
            </a:r>
            <a:r>
              <a:rPr lang="en-GB" sz="2000" dirty="0"/>
              <a:t> </a:t>
            </a:r>
            <a:r>
              <a:rPr lang="en-GB" sz="2000" dirty="0" err="1"/>
              <a:t>megfelelo</a:t>
            </a:r>
            <a:r>
              <a:rPr lang="en-GB" sz="2000" dirty="0"/>
              <a:t>̋ </a:t>
            </a:r>
            <a:r>
              <a:rPr lang="en-GB" sz="2000" dirty="0" err="1"/>
              <a:t>adatsorok</a:t>
            </a:r>
            <a:r>
              <a:rPr lang="en-GB" sz="2000" dirty="0"/>
              <a:t> </a:t>
            </a:r>
            <a:r>
              <a:rPr lang="en-GB" sz="2000" dirty="0" err="1"/>
              <a:t>kiszűrésére</a:t>
            </a:r>
            <a:r>
              <a:rPr lang="en-GB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származtatott</a:t>
            </a:r>
            <a:r>
              <a:rPr lang="en-GB" sz="2000" dirty="0"/>
              <a:t> </a:t>
            </a:r>
            <a:r>
              <a:rPr lang="en-GB" sz="2000" dirty="0" err="1"/>
              <a:t>adatok</a:t>
            </a:r>
            <a:r>
              <a:rPr lang="en-GB" sz="2000" dirty="0"/>
              <a:t> </a:t>
            </a:r>
            <a:r>
              <a:rPr lang="en-GB" sz="2000" dirty="0" err="1"/>
              <a:t>előállítására</a:t>
            </a:r>
            <a:r>
              <a:rPr lang="en-GB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diagramok</a:t>
            </a:r>
            <a:r>
              <a:rPr lang="en-GB" sz="2000" dirty="0"/>
              <a:t> </a:t>
            </a:r>
            <a:r>
              <a:rPr lang="en-GB" sz="2000" dirty="0" err="1"/>
              <a:t>készítésére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05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3" name="Picture 1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66538D2-497E-604B-8148-70EA92C35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9" b="14820"/>
          <a:stretch/>
        </p:blipFill>
        <p:spPr>
          <a:xfrm>
            <a:off x="0" y="1171526"/>
            <a:ext cx="12101990" cy="2257474"/>
          </a:xfrm>
          <a:prstGeom prst="rect">
            <a:avLst/>
          </a:prstGeom>
        </p:spPr>
      </p:pic>
      <p:sp>
        <p:nvSpPr>
          <p:cNvPr id="14" name="Szövegdoboz 6">
            <a:extLst>
              <a:ext uri="{FF2B5EF4-FFF2-40B4-BE49-F238E27FC236}">
                <a16:creationId xmlns:a16="http://schemas.microsoft.com/office/drawing/2014/main" id="{16F7179A-387B-2540-9814-3F1BEBF0396A}"/>
              </a:ext>
            </a:extLst>
          </p:cNvPr>
          <p:cNvSpPr txBox="1"/>
          <p:nvPr/>
        </p:nvSpPr>
        <p:spPr>
          <a:xfrm>
            <a:off x="2435293" y="45804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=FKERES(</a:t>
            </a:r>
            <a:r>
              <a:rPr lang="en-US" sz="1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E2</a:t>
            </a:r>
            <a:r>
              <a:rPr lang="en-US" sz="1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;$H$3:$J$7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6887E9-4B25-C040-8A47-5664BCE1E749}"/>
              </a:ext>
            </a:extLst>
          </p:cNvPr>
          <p:cNvSpPr txBox="1"/>
          <p:nvPr/>
        </p:nvSpPr>
        <p:spPr>
          <a:xfrm>
            <a:off x="5217593" y="1665972"/>
            <a:ext cx="130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345A9-FC12-8E4F-9D84-DE798EC69CF8}"/>
              </a:ext>
            </a:extLst>
          </p:cNvPr>
          <p:cNvSpPr/>
          <p:nvPr/>
        </p:nvSpPr>
        <p:spPr>
          <a:xfrm>
            <a:off x="3366867" y="1695486"/>
            <a:ext cx="1308295" cy="2317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AEAB5E-3EBF-DB47-A7F3-07357EE32465}"/>
              </a:ext>
            </a:extLst>
          </p:cNvPr>
          <p:cNvSpPr/>
          <p:nvPr/>
        </p:nvSpPr>
        <p:spPr>
          <a:xfrm>
            <a:off x="7486357" y="1927274"/>
            <a:ext cx="4063218" cy="11816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EC8EA-0C09-D443-A663-5DBC249D0C07}"/>
              </a:ext>
            </a:extLst>
          </p:cNvPr>
          <p:cNvSpPr/>
          <p:nvPr/>
        </p:nvSpPr>
        <p:spPr>
          <a:xfrm>
            <a:off x="10187353" y="1927274"/>
            <a:ext cx="1362222" cy="1181686"/>
          </a:xfrm>
          <a:prstGeom prst="rect">
            <a:avLst/>
          </a:prstGeom>
          <a:solidFill>
            <a:srgbClr val="C55A11">
              <a:alpha val="25098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B050"/>
              </a:solidFill>
            </a:endParaRPr>
          </a:p>
        </p:txBody>
      </p:sp>
      <p:sp>
        <p:nvSpPr>
          <p:cNvPr id="19" name="Szövegdoboz 5">
            <a:extLst>
              <a:ext uri="{FF2B5EF4-FFF2-40B4-BE49-F238E27FC236}">
                <a16:creationId xmlns:a16="http://schemas.microsoft.com/office/drawing/2014/main" id="{2FD6326F-0F6A-E246-B745-C5F1BA52875B}"/>
              </a:ext>
            </a:extLst>
          </p:cNvPr>
          <p:cNvSpPr txBox="1"/>
          <p:nvPr/>
        </p:nvSpPr>
        <p:spPr>
          <a:xfrm>
            <a:off x="556496" y="3837976"/>
            <a:ext cx="9853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feladat megoldható keresési táblával is: </a:t>
            </a:r>
          </a:p>
        </p:txBody>
      </p:sp>
      <p:sp>
        <p:nvSpPr>
          <p:cNvPr id="20" name="Szövegdoboz 6">
            <a:extLst>
              <a:ext uri="{FF2B5EF4-FFF2-40B4-BE49-F238E27FC236}">
                <a16:creationId xmlns:a16="http://schemas.microsoft.com/office/drawing/2014/main" id="{963C8B1A-067A-B541-A352-B31F70E141BE}"/>
              </a:ext>
            </a:extLst>
          </p:cNvPr>
          <p:cNvSpPr txBox="1"/>
          <p:nvPr/>
        </p:nvSpPr>
        <p:spPr>
          <a:xfrm>
            <a:off x="8306973" y="32355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KERESÉSI TÁBLA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Szövegdoboz 5">
            <a:extLst>
              <a:ext uri="{FF2B5EF4-FFF2-40B4-BE49-F238E27FC236}">
                <a16:creationId xmlns:a16="http://schemas.microsoft.com/office/drawing/2014/main" id="{7CFA0672-F013-0F4B-AF05-30DDD123CAB7}"/>
              </a:ext>
            </a:extLst>
          </p:cNvPr>
          <p:cNvSpPr txBox="1"/>
          <p:nvPr/>
        </p:nvSpPr>
        <p:spPr>
          <a:xfrm>
            <a:off x="542429" y="5315083"/>
            <a:ext cx="985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keresési tábla utólag változtatható, sokkal átláthatóbb, mint egy többszörösen összetett HA függvény. </a:t>
            </a:r>
          </a:p>
        </p:txBody>
      </p:sp>
    </p:spTree>
    <p:extLst>
      <p:ext uri="{BB962C8B-B14F-4D97-AF65-F5344CB8AC3E}">
        <p14:creationId xmlns:p14="http://schemas.microsoft.com/office/powerpoint/2010/main" val="33099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3D97B9-C3BF-714C-9A9F-27E25944F4DD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HIBAKEZELÉS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BABB978-65B6-9644-9D56-7C279D09B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2876100"/>
            <a:ext cx="6210300" cy="2298700"/>
          </a:xfrm>
          <a:prstGeom prst="rect">
            <a:avLst/>
          </a:prstGeom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85A0A82-05FA-3148-B99D-6E55BFC55789}"/>
              </a:ext>
            </a:extLst>
          </p:cNvPr>
          <p:cNvSpPr txBox="1"/>
          <p:nvPr/>
        </p:nvSpPr>
        <p:spPr>
          <a:xfrm>
            <a:off x="880053" y="1556279"/>
            <a:ext cx="9853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HAHIBA (érték; [érték hiba esetén]): </a:t>
            </a:r>
          </a:p>
          <a:p>
            <a:r>
              <a:rPr lang="hu-HU" sz="2000" dirty="0"/>
              <a:t>az első argumentummal tér vissza, hogyha az nem hiba, egyébként a második argumentummal (vagy ha nincs megadva, akkor üres értékkel)</a:t>
            </a: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BCD9F679-FC0D-B749-B8A3-3E6D08D0DC06}"/>
              </a:ext>
            </a:extLst>
          </p:cNvPr>
          <p:cNvSpPr txBox="1"/>
          <p:nvPr/>
        </p:nvSpPr>
        <p:spPr>
          <a:xfrm>
            <a:off x="4051027" y="5789612"/>
            <a:ext cx="519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Javítsuk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képletet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figyelmeztessen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arra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létező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Neptun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kódra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kerestünk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rá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91C7846-F257-1F43-B6CD-A53984D71012}"/>
              </a:ext>
            </a:extLst>
          </p:cNvPr>
          <p:cNvSpPr txBox="1"/>
          <p:nvPr/>
        </p:nvSpPr>
        <p:spPr>
          <a:xfrm>
            <a:off x="3912400" y="53776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=FKERES(“KKKKKK”; B2:D7; 2)</a:t>
            </a:r>
          </a:p>
        </p:txBody>
      </p:sp>
    </p:spTree>
    <p:extLst>
      <p:ext uri="{BB962C8B-B14F-4D97-AF65-F5344CB8AC3E}">
        <p14:creationId xmlns:p14="http://schemas.microsoft.com/office/powerpoint/2010/main" val="10808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67E14E-C36F-0040-9A17-EC85EB96AF8F}"/>
              </a:ext>
            </a:extLst>
          </p:cNvPr>
          <p:cNvSpPr txBox="1"/>
          <p:nvPr/>
        </p:nvSpPr>
        <p:spPr>
          <a:xfrm>
            <a:off x="880054" y="5131987"/>
            <a:ext cx="10245146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Fejér Tamás – Strommer László – Fehér Eszter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BME Építészmérnöki Kar</a:t>
            </a:r>
          </a:p>
          <a:p>
            <a:pPr algn="ctr">
              <a:lnSpc>
                <a:spcPct val="150000"/>
              </a:lnSpc>
            </a:pPr>
            <a:r>
              <a:rPr lang="en-HU" sz="1400" b="1" spc="12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Morfológia és Alkalmazott Geometria Tanszék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D9F9DF2-5612-4BE4-8698-0CCC0CC3DDE0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6428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3D97B9-C3BF-714C-9A9F-27E25944F4DD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ADATTÁBLÁK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zövegdoboz 5">
            <a:extLst>
              <a:ext uri="{FF2B5EF4-FFF2-40B4-BE49-F238E27FC236}">
                <a16:creationId xmlns:a16="http://schemas.microsoft.com/office/drawing/2014/main" id="{429B368A-C85E-AC48-9EE2-EED70415942F}"/>
              </a:ext>
            </a:extLst>
          </p:cNvPr>
          <p:cNvSpPr txBox="1"/>
          <p:nvPr/>
        </p:nvSpPr>
        <p:spPr>
          <a:xfrm>
            <a:off x="880054" y="1556279"/>
            <a:ext cx="100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Az adatokat és összefüggéseik, melyeket sorokban és oszlopokban tároljuk, de ezek speciális tulajdonságokkal rendelkeznek.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0C3CB-FF89-8D4A-86B5-43E5BAFFDABF}"/>
              </a:ext>
            </a:extLst>
          </p:cNvPr>
          <p:cNvSpPr/>
          <p:nvPr/>
        </p:nvSpPr>
        <p:spPr>
          <a:xfrm>
            <a:off x="880054" y="2440002"/>
            <a:ext cx="1111968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err="1"/>
              <a:t>Rekord</a:t>
            </a:r>
            <a:r>
              <a:rPr lang="en-GB" sz="2000" b="1" dirty="0"/>
              <a:t>: a </a:t>
            </a:r>
            <a:r>
              <a:rPr lang="en-GB" sz="2000" b="1" dirty="0" err="1"/>
              <a:t>táblázat</a:t>
            </a:r>
            <a:r>
              <a:rPr lang="en-GB" sz="2000" b="1" dirty="0"/>
              <a:t> </a:t>
            </a:r>
            <a:r>
              <a:rPr lang="en-GB" sz="2000" b="1" dirty="0" err="1"/>
              <a:t>sorai</a:t>
            </a:r>
            <a:r>
              <a:rPr lang="en-GB" sz="2000" b="1" dirty="0"/>
              <a:t>, </a:t>
            </a:r>
            <a:r>
              <a:rPr lang="en-GB" sz="2000" b="1" dirty="0" err="1"/>
              <a:t>logikailag</a:t>
            </a:r>
            <a:r>
              <a:rPr lang="en-GB" sz="2000" b="1" dirty="0"/>
              <a:t> </a:t>
            </a:r>
            <a:r>
              <a:rPr lang="en-GB" sz="2000" b="1" dirty="0" err="1"/>
              <a:t>összetartozo</a:t>
            </a:r>
            <a:r>
              <a:rPr lang="en-GB" sz="2000" b="1" dirty="0"/>
              <a:t>́ </a:t>
            </a:r>
            <a:r>
              <a:rPr lang="en-GB" sz="2000" b="1" dirty="0" err="1"/>
              <a:t>adatok</a:t>
            </a:r>
            <a:r>
              <a:rPr lang="en-GB" sz="2000" b="1" dirty="0"/>
              <a:t> (“</a:t>
            </a:r>
            <a:r>
              <a:rPr lang="en-GB" sz="2000" b="1" dirty="0" err="1"/>
              <a:t>egyed</a:t>
            </a:r>
            <a:r>
              <a:rPr lang="en-GB" sz="2000" b="1" dirty="0"/>
              <a:t>”)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sorok</a:t>
            </a:r>
            <a:r>
              <a:rPr lang="en-GB" sz="2000" dirty="0"/>
              <a:t> </a:t>
            </a:r>
            <a:r>
              <a:rPr lang="en-GB" sz="2000" dirty="0" err="1"/>
              <a:t>sorrendje</a:t>
            </a:r>
            <a:r>
              <a:rPr lang="en-GB" sz="2000" dirty="0"/>
              <a:t> </a:t>
            </a:r>
            <a:r>
              <a:rPr lang="en-GB" sz="2000" dirty="0" err="1"/>
              <a:t>közömbös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lehet</a:t>
            </a:r>
            <a:r>
              <a:rPr lang="en-GB" sz="2000" dirty="0"/>
              <a:t> </a:t>
            </a:r>
            <a:r>
              <a:rPr lang="en-GB" sz="2000" dirty="0" err="1"/>
              <a:t>két</a:t>
            </a:r>
            <a:r>
              <a:rPr lang="en-GB" sz="2000" dirty="0"/>
              <a:t> </a:t>
            </a:r>
            <a:r>
              <a:rPr lang="en-GB" sz="2000" dirty="0" err="1"/>
              <a:t>teljesen</a:t>
            </a:r>
            <a:r>
              <a:rPr lang="en-GB" sz="2000" dirty="0"/>
              <a:t> </a:t>
            </a:r>
            <a:r>
              <a:rPr lang="en-GB" sz="2000" dirty="0" err="1"/>
              <a:t>egyforma</a:t>
            </a:r>
            <a:r>
              <a:rPr lang="en-GB" sz="2000" dirty="0"/>
              <a:t> </a:t>
            </a:r>
            <a:r>
              <a:rPr lang="en-GB" sz="2000" dirty="0" err="1"/>
              <a:t>sor</a:t>
            </a:r>
            <a:endParaRPr lang="en-GB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nem</a:t>
            </a:r>
            <a:r>
              <a:rPr lang="en-GB" sz="2000" dirty="0"/>
              <a:t> </a:t>
            </a:r>
            <a:r>
              <a:rPr lang="en-GB" sz="2000" dirty="0" err="1"/>
              <a:t>lehet</a:t>
            </a:r>
            <a:r>
              <a:rPr lang="en-GB" sz="2000" dirty="0"/>
              <a:t> </a:t>
            </a:r>
            <a:r>
              <a:rPr lang="en-GB" sz="2000" dirty="0" err="1"/>
              <a:t>üres</a:t>
            </a:r>
            <a:r>
              <a:rPr lang="en-GB" sz="2000" dirty="0"/>
              <a:t> </a:t>
            </a:r>
            <a:r>
              <a:rPr lang="en-GB" sz="2000" dirty="0" err="1"/>
              <a:t>sor</a:t>
            </a: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 err="1"/>
              <a:t>Mező</a:t>
            </a:r>
            <a:r>
              <a:rPr lang="en-GB" sz="2000" b="1" dirty="0"/>
              <a:t>: a </a:t>
            </a:r>
            <a:r>
              <a:rPr lang="en-GB" sz="2000" b="1" dirty="0" err="1"/>
              <a:t>táblázat</a:t>
            </a:r>
            <a:r>
              <a:rPr lang="en-GB" sz="2000" b="1" dirty="0"/>
              <a:t> </a:t>
            </a:r>
            <a:r>
              <a:rPr lang="en-GB" sz="2000" b="1" dirty="0" err="1"/>
              <a:t>oszlopai</a:t>
            </a:r>
            <a:r>
              <a:rPr lang="en-GB" sz="2000" b="1" dirty="0"/>
              <a:t>, </a:t>
            </a:r>
            <a:r>
              <a:rPr lang="en-GB" sz="2000" b="1" dirty="0" err="1"/>
              <a:t>azonos</a:t>
            </a:r>
            <a:r>
              <a:rPr lang="en-GB" sz="2000" b="1" dirty="0"/>
              <a:t> </a:t>
            </a:r>
            <a:r>
              <a:rPr lang="en-GB" sz="2000" b="1" dirty="0" err="1"/>
              <a:t>mennyiségre</a:t>
            </a:r>
            <a:r>
              <a:rPr lang="en-GB" sz="2000" b="1" dirty="0"/>
              <a:t> </a:t>
            </a:r>
            <a:r>
              <a:rPr lang="en-GB" sz="2000" b="1" dirty="0" err="1"/>
              <a:t>vonatkozo</a:t>
            </a:r>
            <a:r>
              <a:rPr lang="en-GB" sz="2000" b="1" dirty="0"/>
              <a:t>́ </a:t>
            </a:r>
            <a:r>
              <a:rPr lang="en-GB" sz="2000" b="1" dirty="0" err="1"/>
              <a:t>adatok</a:t>
            </a:r>
            <a:r>
              <a:rPr lang="en-GB" sz="2000" b="1" dirty="0"/>
              <a:t> (</a:t>
            </a:r>
            <a:r>
              <a:rPr lang="en-GB" sz="2000" b="1" dirty="0" err="1"/>
              <a:t>az</a:t>
            </a:r>
            <a:r>
              <a:rPr lang="en-GB" sz="2000" b="1" dirty="0"/>
              <a:t> “</a:t>
            </a:r>
            <a:r>
              <a:rPr lang="en-GB" sz="2000" b="1" dirty="0" err="1"/>
              <a:t>egyed</a:t>
            </a:r>
            <a:r>
              <a:rPr lang="en-GB" sz="2000" b="1" dirty="0"/>
              <a:t>” </a:t>
            </a:r>
            <a:r>
              <a:rPr lang="en-GB" sz="2000" b="1" dirty="0" err="1"/>
              <a:t>attribútumai</a:t>
            </a:r>
            <a:r>
              <a:rPr lang="en-GB" sz="2000" b="1" dirty="0"/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oszlopok</a:t>
            </a:r>
            <a:r>
              <a:rPr lang="en-GB" sz="2000" dirty="0"/>
              <a:t> </a:t>
            </a:r>
            <a:r>
              <a:rPr lang="en-GB" sz="2000" dirty="0" err="1"/>
              <a:t>egyedi</a:t>
            </a:r>
            <a:r>
              <a:rPr lang="en-GB" sz="2000" dirty="0"/>
              <a:t> </a:t>
            </a:r>
            <a:r>
              <a:rPr lang="en-GB" sz="2000" dirty="0" err="1"/>
              <a:t>névvel</a:t>
            </a:r>
            <a:r>
              <a:rPr lang="en-GB" sz="2000" dirty="0"/>
              <a:t> </a:t>
            </a:r>
            <a:r>
              <a:rPr lang="en-GB" sz="2000" dirty="0" err="1"/>
              <a:t>rendelkeznek</a:t>
            </a:r>
            <a:r>
              <a:rPr lang="en-GB" sz="2000" dirty="0"/>
              <a:t> (</a:t>
            </a:r>
            <a:r>
              <a:rPr lang="en-GB" sz="2000" dirty="0" err="1"/>
              <a:t>mezőnév</a:t>
            </a:r>
            <a:r>
              <a:rPr lang="en-GB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ne </a:t>
            </a:r>
            <a:r>
              <a:rPr lang="en-GB" sz="2000" dirty="0" err="1"/>
              <a:t>tartalmazzon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egyed</a:t>
            </a:r>
            <a:r>
              <a:rPr lang="en-GB" sz="2000" dirty="0"/>
              <a:t> </a:t>
            </a:r>
            <a:r>
              <a:rPr lang="en-GB" sz="2000" dirty="0" err="1"/>
              <a:t>más</a:t>
            </a:r>
            <a:r>
              <a:rPr lang="en-GB" sz="2000" dirty="0"/>
              <a:t> </a:t>
            </a:r>
            <a:r>
              <a:rPr lang="en-GB" sz="2000" dirty="0" err="1"/>
              <a:t>attribútumából</a:t>
            </a:r>
            <a:r>
              <a:rPr lang="en-GB" sz="2000" dirty="0"/>
              <a:t> </a:t>
            </a:r>
            <a:r>
              <a:rPr lang="en-GB" sz="2000" dirty="0" err="1"/>
              <a:t>levezetheto</a:t>
            </a:r>
            <a:r>
              <a:rPr lang="en-GB" sz="2000" dirty="0"/>
              <a:t>̋ </a:t>
            </a:r>
            <a:r>
              <a:rPr lang="en-GB" sz="2000" dirty="0" err="1"/>
              <a:t>értéket</a:t>
            </a:r>
            <a:r>
              <a:rPr lang="en-GB" sz="2000" dirty="0"/>
              <a:t>  (</a:t>
            </a:r>
            <a:r>
              <a:rPr lang="en-GB" sz="2000" dirty="0" err="1"/>
              <a:t>redundancia</a:t>
            </a:r>
            <a:r>
              <a:rPr lang="en-GB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(pl. </a:t>
            </a:r>
            <a:r>
              <a:rPr lang="en-GB" sz="2000" dirty="0" err="1"/>
              <a:t>adóazonosíto</a:t>
            </a:r>
            <a:r>
              <a:rPr lang="en-GB" sz="2000" dirty="0"/>
              <a:t>́ </a:t>
            </a:r>
            <a:r>
              <a:rPr lang="en-GB" sz="2000" dirty="0" err="1"/>
              <a:t>jel</a:t>
            </a:r>
            <a:r>
              <a:rPr lang="en-GB" sz="2000" dirty="0"/>
              <a:t> </a:t>
            </a:r>
            <a:r>
              <a:rPr lang="en-GB" sz="2000" dirty="0" err="1"/>
              <a:t>tárolása</a:t>
            </a:r>
            <a:r>
              <a:rPr lang="en-GB" sz="2000" dirty="0"/>
              <a:t> </a:t>
            </a:r>
            <a:r>
              <a:rPr lang="en-GB" sz="2000" dirty="0" err="1"/>
              <a:t>esetén</a:t>
            </a:r>
            <a:r>
              <a:rPr lang="en-GB" sz="2000" dirty="0"/>
              <a:t> </a:t>
            </a:r>
            <a:r>
              <a:rPr lang="en-GB" sz="2000" dirty="0" err="1"/>
              <a:t>felesleges</a:t>
            </a:r>
            <a:r>
              <a:rPr lang="en-GB" sz="2000" dirty="0"/>
              <a:t> a </a:t>
            </a:r>
            <a:r>
              <a:rPr lang="en-GB" sz="2000" dirty="0" err="1"/>
              <a:t>születési</a:t>
            </a:r>
            <a:r>
              <a:rPr lang="en-GB" sz="2000" dirty="0"/>
              <a:t> </a:t>
            </a:r>
            <a:r>
              <a:rPr lang="en-GB" sz="2000" dirty="0" err="1"/>
              <a:t>ido</a:t>
            </a:r>
            <a:r>
              <a:rPr lang="en-GB" sz="2000" dirty="0"/>
              <a:t>̋ </a:t>
            </a:r>
            <a:r>
              <a:rPr lang="en-GB" sz="2000" dirty="0" err="1"/>
              <a:t>tárolása</a:t>
            </a:r>
            <a:r>
              <a:rPr lang="en-GB" sz="2000" dirty="0"/>
              <a:t>) 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625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B1514AEA-5A66-5243-8275-7840D7DFE180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832B3F7-1C0F-4141-ABBF-AF75C9FF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2" y="1732053"/>
            <a:ext cx="7960555" cy="29999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9792D6-3559-9B41-A114-79E71BBC4BD4}"/>
              </a:ext>
            </a:extLst>
          </p:cNvPr>
          <p:cNvSpPr/>
          <p:nvPr/>
        </p:nvSpPr>
        <p:spPr>
          <a:xfrm>
            <a:off x="8328074" y="1857563"/>
            <a:ext cx="1519311" cy="26863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5">
            <a:extLst>
              <a:ext uri="{FF2B5EF4-FFF2-40B4-BE49-F238E27FC236}">
                <a16:creationId xmlns:a16="http://schemas.microsoft.com/office/drawing/2014/main" id="{8F78BEB6-C3FC-B644-B39F-814F7367E817}"/>
              </a:ext>
            </a:extLst>
          </p:cNvPr>
          <p:cNvSpPr txBox="1"/>
          <p:nvPr/>
        </p:nvSpPr>
        <p:spPr>
          <a:xfrm>
            <a:off x="8328074" y="4732050"/>
            <a:ext cx="254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azonos típusú adatok</a:t>
            </a:r>
          </a:p>
        </p:txBody>
      </p:sp>
    </p:spTree>
    <p:extLst>
      <p:ext uri="{BB962C8B-B14F-4D97-AF65-F5344CB8AC3E}">
        <p14:creationId xmlns:p14="http://schemas.microsoft.com/office/powerpoint/2010/main" val="23704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B9545C1-CD15-864C-AF43-7E4EC2C926CF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9564D146-4833-1840-B03A-514EE0D4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49" y="697448"/>
            <a:ext cx="9271000" cy="3467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2C322-584E-B04B-B4BB-F3369670316C}"/>
              </a:ext>
            </a:extLst>
          </p:cNvPr>
          <p:cNvSpPr/>
          <p:nvPr/>
        </p:nvSpPr>
        <p:spPr>
          <a:xfrm>
            <a:off x="1814734" y="1761997"/>
            <a:ext cx="773722" cy="24025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5">
            <a:extLst>
              <a:ext uri="{FF2B5EF4-FFF2-40B4-BE49-F238E27FC236}">
                <a16:creationId xmlns:a16="http://schemas.microsoft.com/office/drawing/2014/main" id="{2F163806-31EB-6942-8161-F2E75357A9E0}"/>
              </a:ext>
            </a:extLst>
          </p:cNvPr>
          <p:cNvSpPr txBox="1"/>
          <p:nvPr/>
        </p:nvSpPr>
        <p:spPr>
          <a:xfrm>
            <a:off x="1814734" y="4478831"/>
            <a:ext cx="460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Elsődleges kulcs: egy olyan attribútum, ami egy sort azonosít, így egyedi az értéke</a:t>
            </a:r>
          </a:p>
        </p:txBody>
      </p:sp>
    </p:spTree>
    <p:extLst>
      <p:ext uri="{BB962C8B-B14F-4D97-AF65-F5344CB8AC3E}">
        <p14:creationId xmlns:p14="http://schemas.microsoft.com/office/powerpoint/2010/main" val="1760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3D97B9-C3BF-714C-9A9F-27E25944F4DD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SZŰRÉS 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RENDEZÉS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5370F0F-0946-6A4C-AF10-F96989E5E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646"/>
            <a:ext cx="12192000" cy="2984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211BD-2804-5044-A777-8511A485B6EE}"/>
              </a:ext>
            </a:extLst>
          </p:cNvPr>
          <p:cNvSpPr/>
          <p:nvPr/>
        </p:nvSpPr>
        <p:spPr>
          <a:xfrm>
            <a:off x="10916531" y="3219647"/>
            <a:ext cx="773722" cy="549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B7A4F8B9-B573-5945-9D87-ABAA5622DE6A}"/>
              </a:ext>
            </a:extLst>
          </p:cNvPr>
          <p:cNvSpPr txBox="1"/>
          <p:nvPr/>
        </p:nvSpPr>
        <p:spPr>
          <a:xfrm>
            <a:off x="9777048" y="2619481"/>
            <a:ext cx="460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szűrő bekapcsolása</a:t>
            </a:r>
          </a:p>
        </p:txBody>
      </p:sp>
      <p:sp>
        <p:nvSpPr>
          <p:cNvPr id="14" name="Szövegdoboz 5">
            <a:extLst>
              <a:ext uri="{FF2B5EF4-FFF2-40B4-BE49-F238E27FC236}">
                <a16:creationId xmlns:a16="http://schemas.microsoft.com/office/drawing/2014/main" id="{F040D0EB-6235-4C48-9204-2D1A2AB8D510}"/>
              </a:ext>
            </a:extLst>
          </p:cNvPr>
          <p:cNvSpPr txBox="1"/>
          <p:nvPr/>
        </p:nvSpPr>
        <p:spPr>
          <a:xfrm>
            <a:off x="880054" y="1556279"/>
            <a:ext cx="100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szűrő bekapcsolásával korlátozhatjuk, hogy az adattábla mely sorai jelenjenek meg, vagy rendezhetjük a sorokat valamely oszlop szerint. </a:t>
            </a:r>
          </a:p>
        </p:txBody>
      </p:sp>
    </p:spTree>
    <p:extLst>
      <p:ext uri="{BB962C8B-B14F-4D97-AF65-F5344CB8AC3E}">
        <p14:creationId xmlns:p14="http://schemas.microsoft.com/office/powerpoint/2010/main" val="37294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EDA20F-59A7-7E43-9934-4ACBEFF5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0" y="123236"/>
            <a:ext cx="4642338" cy="6611527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BB39249-28B9-1740-99CD-6AC4AC6B8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546349"/>
            <a:ext cx="6464300" cy="17653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615BDE4-CF22-AE45-A485-B9A3B558D68F}"/>
              </a:ext>
            </a:extLst>
          </p:cNvPr>
          <p:cNvSpPr/>
          <p:nvPr/>
        </p:nvSpPr>
        <p:spPr>
          <a:xfrm>
            <a:off x="5085942" y="3212987"/>
            <a:ext cx="557704" cy="43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DAC01-A6C6-1F47-9623-AFDE2FCD4487}"/>
              </a:ext>
            </a:extLst>
          </p:cNvPr>
          <p:cNvSpPr/>
          <p:nvPr/>
        </p:nvSpPr>
        <p:spPr>
          <a:xfrm>
            <a:off x="11058728" y="2785403"/>
            <a:ext cx="504915" cy="310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3D0E2873-7797-5147-A154-1EE2673572B2}"/>
              </a:ext>
            </a:extLst>
          </p:cNvPr>
          <p:cNvSpPr txBox="1"/>
          <p:nvPr/>
        </p:nvSpPr>
        <p:spPr>
          <a:xfrm>
            <a:off x="10510088" y="2146239"/>
            <a:ext cx="460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</a:rPr>
              <a:t>aktív szűrő</a:t>
            </a:r>
          </a:p>
        </p:txBody>
      </p:sp>
    </p:spTree>
    <p:extLst>
      <p:ext uri="{BB962C8B-B14F-4D97-AF65-F5344CB8AC3E}">
        <p14:creationId xmlns:p14="http://schemas.microsoft.com/office/powerpoint/2010/main" val="17564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3D97B9-C3BF-714C-9A9F-27E25944F4DD}"/>
              </a:ext>
            </a:extLst>
          </p:cNvPr>
          <p:cNvSpPr txBox="1">
            <a:spLocks/>
          </p:cNvSpPr>
          <p:nvPr/>
        </p:nvSpPr>
        <p:spPr>
          <a:xfrm>
            <a:off x="880054" y="811727"/>
            <a:ext cx="10245146" cy="883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8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feltételes</a:t>
            </a:r>
            <a:r>
              <a:rPr lang="en-US" sz="28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AGGREGÁLÁS</a:t>
            </a:r>
            <a:endParaRPr lang="en-HU" sz="28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zövegdoboz 5">
            <a:extLst>
              <a:ext uri="{FF2B5EF4-FFF2-40B4-BE49-F238E27FC236}">
                <a16:creationId xmlns:a16="http://schemas.microsoft.com/office/drawing/2014/main" id="{0D8AD086-7DE6-2948-93D1-B3E0FC97FEDF}"/>
              </a:ext>
            </a:extLst>
          </p:cNvPr>
          <p:cNvSpPr txBox="1"/>
          <p:nvPr/>
        </p:nvSpPr>
        <p:spPr>
          <a:xfrm>
            <a:off x="880054" y="1695450"/>
            <a:ext cx="588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SZUM</a:t>
            </a:r>
            <a:r>
              <a:rPr lang="hu-HU" sz="2000" b="1" dirty="0"/>
              <a:t>(</a:t>
            </a:r>
            <a:r>
              <a:rPr lang="en-US" sz="2000" b="1" dirty="0"/>
              <a:t>…</a:t>
            </a:r>
            <a:r>
              <a:rPr lang="hu-HU" sz="2000" b="1" dirty="0"/>
              <a:t>)</a:t>
            </a:r>
          </a:p>
        </p:txBody>
      </p:sp>
      <p:sp>
        <p:nvSpPr>
          <p:cNvPr id="5" name="Szövegdoboz 10">
            <a:extLst>
              <a:ext uri="{FF2B5EF4-FFF2-40B4-BE49-F238E27FC236}">
                <a16:creationId xmlns:a16="http://schemas.microsoft.com/office/drawing/2014/main" id="{94DD5DA8-A553-FA4A-802F-EA771A184579}"/>
              </a:ext>
            </a:extLst>
          </p:cNvPr>
          <p:cNvSpPr txBox="1"/>
          <p:nvPr/>
        </p:nvSpPr>
        <p:spPr>
          <a:xfrm>
            <a:off x="865984" y="3231656"/>
            <a:ext cx="820767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ÁTLAG</a:t>
            </a:r>
            <a:r>
              <a:rPr lang="hu-HU" sz="2000" b="1" dirty="0"/>
              <a:t>(</a:t>
            </a:r>
            <a:r>
              <a:rPr lang="en-US" sz="2000" b="1" dirty="0"/>
              <a:t>…</a:t>
            </a:r>
            <a:r>
              <a:rPr lang="hu-HU" sz="2000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ÁTLAGHA</a:t>
            </a:r>
            <a:r>
              <a:rPr lang="hu-HU" sz="2000" b="1" dirty="0"/>
              <a:t>(tartomány; kritérium; [átlagolási tartomány])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ÁTLAGHAHATÖBB</a:t>
            </a:r>
            <a:r>
              <a:rPr lang="hu-HU" sz="2000" b="1" dirty="0"/>
              <a:t>(átlag tartomány; kritérium tartomány1; kritérium 1; [...])</a:t>
            </a:r>
          </a:p>
          <a:p>
            <a:pPr>
              <a:lnSpc>
                <a:spcPct val="150000"/>
              </a:lnSpc>
            </a:pPr>
            <a:endParaRPr lang="hu-HU" sz="2000" b="1" dirty="0"/>
          </a:p>
          <a:p>
            <a:pPr>
              <a:lnSpc>
                <a:spcPct val="150000"/>
              </a:lnSpc>
            </a:pPr>
            <a:r>
              <a:rPr lang="hu-HU" sz="2000" b="1" dirty="0"/>
              <a:t>DARAB(...) vagy DARAB2(...)</a:t>
            </a:r>
          </a:p>
          <a:p>
            <a:pPr>
              <a:lnSpc>
                <a:spcPct val="150000"/>
              </a:lnSpc>
            </a:pPr>
            <a:r>
              <a:rPr lang="hu-HU" sz="2000" b="1" dirty="0"/>
              <a:t>DARABTELI(tartomány; kritérium)</a:t>
            </a:r>
          </a:p>
          <a:p>
            <a:pPr>
              <a:lnSpc>
                <a:spcPct val="150000"/>
              </a:lnSpc>
            </a:pPr>
            <a:r>
              <a:rPr lang="hu-HU" sz="2000" b="1" dirty="0"/>
              <a:t>DARABHATÖBB(tartomány1; kritérium1; [...])</a:t>
            </a:r>
          </a:p>
          <a:p>
            <a:pPr>
              <a:lnSpc>
                <a:spcPct val="150000"/>
              </a:lnSpc>
            </a:pPr>
            <a:r>
              <a:rPr lang="hu-HU" sz="2000" b="1" dirty="0"/>
              <a:t> </a:t>
            </a:r>
          </a:p>
          <a:p>
            <a:pPr>
              <a:lnSpc>
                <a:spcPct val="150000"/>
              </a:lnSpc>
            </a:pPr>
            <a:endParaRPr lang="hu-HU" sz="2000" dirty="0"/>
          </a:p>
        </p:txBody>
      </p:sp>
      <p:sp>
        <p:nvSpPr>
          <p:cNvPr id="8" name="Szövegdoboz 5">
            <a:extLst>
              <a:ext uri="{FF2B5EF4-FFF2-40B4-BE49-F238E27FC236}">
                <a16:creationId xmlns:a16="http://schemas.microsoft.com/office/drawing/2014/main" id="{C8D6A17D-C4A9-B847-914E-0670D0C7DC7D}"/>
              </a:ext>
            </a:extLst>
          </p:cNvPr>
          <p:cNvSpPr txBox="1"/>
          <p:nvPr/>
        </p:nvSpPr>
        <p:spPr>
          <a:xfrm>
            <a:off x="880054" y="2157799"/>
            <a:ext cx="819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SZUMHA</a:t>
            </a:r>
            <a:r>
              <a:rPr lang="hu-HU" sz="2000" b="1" dirty="0"/>
              <a:t>(tartomány; kritérium; [összegzési tartomány])</a:t>
            </a:r>
          </a:p>
        </p:txBody>
      </p:sp>
      <p:sp>
        <p:nvSpPr>
          <p:cNvPr id="9" name="Szövegdoboz 5">
            <a:extLst>
              <a:ext uri="{FF2B5EF4-FFF2-40B4-BE49-F238E27FC236}">
                <a16:creationId xmlns:a16="http://schemas.microsoft.com/office/drawing/2014/main" id="{8F6B86F8-2D94-A845-9E2F-FBFBD1A929F3}"/>
              </a:ext>
            </a:extLst>
          </p:cNvPr>
          <p:cNvSpPr txBox="1"/>
          <p:nvPr/>
        </p:nvSpPr>
        <p:spPr>
          <a:xfrm>
            <a:off x="865985" y="2605852"/>
            <a:ext cx="1007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SZUMHATÖBB</a:t>
            </a:r>
            <a:r>
              <a:rPr lang="hu-HU" sz="2000" b="1" dirty="0"/>
              <a:t>(</a:t>
            </a:r>
            <a:r>
              <a:rPr lang="hu-HU" sz="2000" b="1" dirty="0" err="1"/>
              <a:t>szum</a:t>
            </a:r>
            <a:r>
              <a:rPr lang="hu-HU" sz="2000" b="1" dirty="0"/>
              <a:t> tartomány; kritérium tartomány1; kritérium 1; ... )</a:t>
            </a:r>
          </a:p>
        </p:txBody>
      </p:sp>
    </p:spTree>
    <p:extLst>
      <p:ext uri="{BB962C8B-B14F-4D97-AF65-F5344CB8AC3E}">
        <p14:creationId xmlns:p14="http://schemas.microsoft.com/office/powerpoint/2010/main" val="317625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0365D2F-E700-A144-9DA3-F08C07AA694C}"/>
              </a:ext>
            </a:extLst>
          </p:cNvPr>
          <p:cNvSpPr/>
          <p:nvPr/>
        </p:nvSpPr>
        <p:spPr>
          <a:xfrm>
            <a:off x="0" y="6664036"/>
            <a:ext cx="12192000" cy="1939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CB419-B60D-AF40-9DD8-DBD673F93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" y="875177"/>
            <a:ext cx="10195737" cy="28190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CC5DB4-02DD-FE40-B41D-967140CF147E}"/>
              </a:ext>
            </a:extLst>
          </p:cNvPr>
          <p:cNvSpPr/>
          <p:nvPr/>
        </p:nvSpPr>
        <p:spPr>
          <a:xfrm>
            <a:off x="1837262" y="5079210"/>
            <a:ext cx="50542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=DARABHATÖBB(C2:C7; „Budapest”; D2:D7; „&gt;30”)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CF688-DDD5-6E4B-ACF8-75FC4C3D31E1}"/>
              </a:ext>
            </a:extLst>
          </p:cNvPr>
          <p:cNvSpPr/>
          <p:nvPr/>
        </p:nvSpPr>
        <p:spPr>
          <a:xfrm>
            <a:off x="1837262" y="5669047"/>
            <a:ext cx="334899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=ÁTLAGHA(D2:D7; „&gt;=60”; E2:E7)</a:t>
            </a:r>
          </a:p>
        </p:txBody>
      </p:sp>
      <p:sp>
        <p:nvSpPr>
          <p:cNvPr id="8" name="Szövegdoboz 9">
            <a:extLst>
              <a:ext uri="{FF2B5EF4-FFF2-40B4-BE49-F238E27FC236}">
                <a16:creationId xmlns:a16="http://schemas.microsoft.com/office/drawing/2014/main" id="{5FFD0359-382E-6148-8A83-A3F17A896768}"/>
              </a:ext>
            </a:extLst>
          </p:cNvPr>
          <p:cNvSpPr txBox="1"/>
          <p:nvPr/>
        </p:nvSpPr>
        <p:spPr>
          <a:xfrm>
            <a:off x="1837262" y="4087418"/>
            <a:ext cx="55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vissza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alábbi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képletek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210184-AD6D-7245-B904-9398970C774B}"/>
              </a:ext>
            </a:extLst>
          </p:cNvPr>
          <p:cNvSpPr/>
          <p:nvPr/>
        </p:nvSpPr>
        <p:spPr>
          <a:xfrm>
            <a:off x="1837262" y="4489373"/>
            <a:ext cx="282243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=DARABTELI(D2:D7; „&gt;=60”)</a:t>
            </a:r>
          </a:p>
        </p:txBody>
      </p:sp>
    </p:spTree>
    <p:extLst>
      <p:ext uri="{BB962C8B-B14F-4D97-AF65-F5344CB8AC3E}">
        <p14:creationId xmlns:p14="http://schemas.microsoft.com/office/powerpoint/2010/main" val="370754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1330</Words>
  <Application>Microsoft Macintosh PowerPoint</Application>
  <PresentationFormat>Widescreen</PresentationFormat>
  <Paragraphs>171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Office-téma</vt:lpstr>
      <vt:lpstr>TÁBLÁZATKEZELÉS 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TÁBLÁZATKEZELÉS</dc:title>
  <dc:creator>Feher</dc:creator>
  <cp:lastModifiedBy>Feher Eszter</cp:lastModifiedBy>
  <cp:revision>29</cp:revision>
  <dcterms:created xsi:type="dcterms:W3CDTF">2022-03-03T12:03:16Z</dcterms:created>
  <dcterms:modified xsi:type="dcterms:W3CDTF">2022-03-23T23:16:42Z</dcterms:modified>
</cp:coreProperties>
</file>