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2" r:id="rId2"/>
    <p:sldId id="283" r:id="rId3"/>
    <p:sldId id="284" r:id="rId4"/>
    <p:sldId id="285" r:id="rId5"/>
    <p:sldId id="286" r:id="rId6"/>
    <p:sldId id="287" r:id="rId7"/>
    <p:sldId id="290" r:id="rId8"/>
    <p:sldId id="288" r:id="rId9"/>
    <p:sldId id="299" r:id="rId10"/>
    <p:sldId id="298" r:id="rId11"/>
    <p:sldId id="289" r:id="rId12"/>
    <p:sldId id="292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307" r:id="rId22"/>
    <p:sldId id="327" r:id="rId23"/>
    <p:sldId id="309" r:id="rId24"/>
    <p:sldId id="310" r:id="rId25"/>
    <p:sldId id="311" r:id="rId26"/>
    <p:sldId id="315" r:id="rId27"/>
    <p:sldId id="312" r:id="rId28"/>
    <p:sldId id="313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28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55A11"/>
    <a:srgbClr val="0070C0"/>
    <a:srgbClr val="FFC0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85945"/>
  </p:normalViewPr>
  <p:slideViewPr>
    <p:cSldViewPr snapToGrid="0">
      <p:cViewPr>
        <p:scale>
          <a:sx n="99" d="100"/>
          <a:sy n="99" d="100"/>
        </p:scale>
        <p:origin x="1296" y="53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5AF8-3A47-E14C-BDD6-7F987165F94F}" type="datetimeFigureOut">
              <a:rPr lang="en-HU" smtClean="0"/>
              <a:t>2022. 04. 06.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89C0-3BC9-8B44-8F6D-8D67751400A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6708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678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1871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2629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8230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6675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6248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5720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2548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41068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1883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6102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16542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22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9675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11408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55494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6524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87132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58107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84849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97033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6097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35182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69203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69803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42698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97825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49041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r>
              <a:rPr lang="hu-HU" dirty="0" err="1"/>
              <a:t>phi</a:t>
            </a:r>
            <a:r>
              <a:rPr lang="hu-HU" dirty="0"/>
              <a:t> = i*pi()/4</a:t>
            </a:r>
          </a:p>
          <a:p>
            <a:r>
              <a:rPr lang="hu-HU" dirty="0"/>
              <a:t>x = r*cos(</a:t>
            </a:r>
            <a:r>
              <a:rPr lang="hu-HU" dirty="0" err="1"/>
              <a:t>phi</a:t>
            </a:r>
            <a:r>
              <a:rPr lang="hu-HU" dirty="0"/>
              <a:t>)</a:t>
            </a:r>
          </a:p>
          <a:p>
            <a:r>
              <a:rPr lang="hu-HU" dirty="0"/>
              <a:t>y = r*sin(</a:t>
            </a:r>
            <a:r>
              <a:rPr lang="hu-HU" dirty="0" err="1"/>
              <a:t>phi</a:t>
            </a:r>
            <a:r>
              <a:rPr lang="hu-HU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75300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83883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78162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5646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874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50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936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8308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94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3537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2B1BAD-8E59-4087-BF0B-68BDB465F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491A7A-F54D-4492-A27F-B46D7862C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6A546-D827-4BCE-A783-FC11E97F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D1B1F0-493D-40CD-94CE-4BE40B7A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E460F5-053D-4A87-97BE-D14916D8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42F469-CC75-4DE5-B36C-B42052C3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139943-4CDC-48A9-A6C9-A01E4B36E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D69574-AAD2-4317-8AED-936C3A6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8F8EAC-184D-44CB-969B-8DDE729A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9C4486-A76A-4C5A-955F-FEF8B7A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A1D1EBE-BDB1-44DD-B13A-FD9EE61BA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37C996B-A4C1-498C-AFC1-68B4CAA72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1155CA-0A8C-43E6-B240-7CC65406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AAA3A7-B971-40E5-9FE2-664BF1F5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E954DC-9C99-41F2-8BA5-23785954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A5913-6A79-4825-B7F0-E6A03A5A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E29312-E1AD-4D60-8E8D-6564B870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60B397-93DD-488A-9113-B49912EC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E0D87B-E8A7-4D79-91CF-C6EB08EC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8F6376-A9BB-4341-8BF3-8B4A519D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CAE31-C5BE-4354-A332-3D703ECD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6D0CEC-ECC1-490A-8871-DAF1322E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EE9A11-C629-4475-A8B4-B7C7CDF5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2F8198-5D51-46C4-917D-0ACB5758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8FB986-7773-493E-9E74-1C6B8802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BC82A9-DC43-467B-9A8B-C89440E8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C2FCD1-8C6A-4B43-9A83-99C08ABA5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E0043F-219A-4DED-B7AE-95CA2D21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7FA1B71-D3F2-41AD-A549-D9FCB98D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84E770-0D9C-4168-8006-76A988C6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22F051-7E0D-45DB-893A-DBCEAAAF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06F57-59A5-4260-8CBB-299983C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B6F8A8-D560-4CEB-9DD6-A913D49D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017DDA-E357-4831-BFBB-4F444C957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3304A40-2D0B-4734-B09F-623D089C4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0C027E1-88B9-406E-B940-F61618694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3B19FD4-2D14-41BF-8E08-ABFBAC23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D129C6-6B19-499C-BA66-8DEA38DC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8AE513A-C3F0-48F2-959C-B258D473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91715C-E5FC-4AF3-A7EA-97F7E8F1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D8327BA-300E-4ABE-AFE7-08944F69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FCCD160-1DF1-4C70-A94F-4D58C7D3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AF6986-2F65-414F-B409-A0B0514A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131ADF7-BA9F-4417-9C0F-949E701F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C780A0E-B855-45F0-B2B8-6E2E0603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E9AB443-C846-4A06-A66C-49EA30C7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9E6B51-CA17-448F-87DA-88345000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F83779-B78F-4544-9DB7-7BFF2196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E500EF-9974-4ECA-91CB-0689AB3A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7085B39-C876-4838-8DE8-306D793D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8E8946B-E3E2-4236-94F6-321C30DF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3FFE82F-7641-4BCA-9535-5808215A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527921-4E9B-4E9F-8BAB-7EBD2AB7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415F570-D8F2-4504-ABCF-2815733BC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B3A13B4-969D-4D43-99DB-3195FAB99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E628A7-D8AE-4E8B-BA9D-2A78F8F8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4918E7-B945-4A2C-AF24-6E5113E3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555403-6502-4865-9322-42DAE7E5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9F374EF-7D47-4E0B-B0E7-88336785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A32810-E06A-4531-AF5F-1121810F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025614-BD6A-4794-96DA-FF808013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51A2-33AB-411B-8F50-09F0796AE4B3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776945-7CBD-4A04-9A4C-2444CCF71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D93F18-62F4-4BA3-B68E-B2A1DDD51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10" Type="http://schemas.openxmlformats.org/officeDocument/2006/relationships/image" Target="../media/image10.png"/><Relationship Id="rId19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23" Type="http://schemas.openxmlformats.org/officeDocument/2006/relationships/image" Target="../media/image48.png"/><Relationship Id="rId10" Type="http://schemas.openxmlformats.org/officeDocument/2006/relationships/image" Target="../media/image10.png"/><Relationship Id="rId19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2.png"/><Relationship Id="rId20" Type="http://schemas.openxmlformats.org/officeDocument/2006/relationships/image" Target="../media/image40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23" Type="http://schemas.openxmlformats.org/officeDocument/2006/relationships/image" Target="../media/image48.png"/><Relationship Id="rId28" Type="http://schemas.openxmlformats.org/officeDocument/2006/relationships/image" Target="../media/image52.png"/><Relationship Id="rId10" Type="http://schemas.openxmlformats.org/officeDocument/2006/relationships/image" Target="../media/image10.png"/><Relationship Id="rId19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47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45.png"/><Relationship Id="rId26" Type="http://schemas.openxmlformats.org/officeDocument/2006/relationships/image" Target="../media/image55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2.png"/><Relationship Id="rId20" Type="http://schemas.openxmlformats.org/officeDocument/2006/relationships/image" Target="../media/image40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23" Type="http://schemas.openxmlformats.org/officeDocument/2006/relationships/image" Target="../media/image48.png"/><Relationship Id="rId28" Type="http://schemas.openxmlformats.org/officeDocument/2006/relationships/image" Target="../media/image52.png"/><Relationship Id="rId10" Type="http://schemas.openxmlformats.org/officeDocument/2006/relationships/image" Target="../media/image10.png"/><Relationship Id="rId19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47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0.png"/><Relationship Id="rId1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63.png"/><Relationship Id="rId10" Type="http://schemas.openxmlformats.org/officeDocument/2006/relationships/image" Target="../media/image10.png"/><Relationship Id="rId19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17E75-0812-954C-9E78-BC648C69FB7A}"/>
              </a:ext>
            </a:extLst>
          </p:cNvPr>
          <p:cNvSpPr/>
          <p:nvPr/>
        </p:nvSpPr>
        <p:spPr>
          <a:xfrm>
            <a:off x="0" y="0"/>
            <a:ext cx="12192000" cy="4319081"/>
          </a:xfrm>
          <a:prstGeom prst="rect">
            <a:avLst/>
          </a:prstGeom>
          <a:solidFill>
            <a:srgbClr val="C5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D1A8AE-5B92-E648-80C6-A9AF1370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53" y="811727"/>
            <a:ext cx="7717191" cy="316967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TÁBLÁZATKEZELÉS III.</a:t>
            </a:r>
            <a:endParaRPr lang="en-HU" sz="3600" b="1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6AF3B-220C-DC4F-B18D-698AF126612F}"/>
              </a:ext>
            </a:extLst>
          </p:cNvPr>
          <p:cNvSpPr/>
          <p:nvPr/>
        </p:nvSpPr>
        <p:spPr>
          <a:xfrm>
            <a:off x="0" y="4319081"/>
            <a:ext cx="12192000" cy="2538919"/>
          </a:xfrm>
          <a:prstGeom prst="rect">
            <a:avLst/>
          </a:prstGeom>
          <a:solidFill>
            <a:srgbClr val="F8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B56021-413B-F54C-9E8D-1674EA382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054" y="4793128"/>
            <a:ext cx="5703626" cy="1141157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BEVEZETÉS AZ ALKALMAZOTT INFORMATIKÁBA</a:t>
            </a:r>
          </a:p>
          <a:p>
            <a:pPr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2022.0</a:t>
            </a:r>
            <a:r>
              <a:rPr lang="en-US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</a:t>
            </a:r>
            <a:r>
              <a:rPr lang="en-US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06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4EA442-A0AF-ED4C-B10F-62D8D40C999E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4EA442-A0AF-ED4C-B10F-62D8D40C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3AE33-CD3F-6346-9FCB-BDB770FC5CAB}"/>
              </a:ext>
            </a:extLst>
          </p:cNvPr>
          <p:cNvCxnSpPr>
            <a:cxnSpLocks/>
          </p:cNvCxnSpPr>
          <p:nvPr/>
        </p:nvCxnSpPr>
        <p:spPr>
          <a:xfrm>
            <a:off x="6400800" y="3706234"/>
            <a:ext cx="0" cy="27673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0B1D7AF6-F67E-B345-A6F6-CC5FBC5C3361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CE86D7-9D9C-1145-865D-56FA01769D57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CE86D7-9D9C-1145-865D-56FA01769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86F352-0C87-1342-A675-19B6D8CC680D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87FAE2-2753-464C-B32F-C9B64AA083E7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87FAE2-2753-464C-B32F-C9B64AA08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BC14DD50-4879-F947-80E8-F312BC9BF4C6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39E86F-F47E-CD4C-AEC3-FB4C9D006220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E7C53F-11A3-944F-803D-5BDE59D81BC1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E7C53F-11A3-944F-803D-5BDE59D8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8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7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68429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4EA442-A0AF-ED4C-B10F-62D8D40C999E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4EA442-A0AF-ED4C-B10F-62D8D40C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3AE33-CD3F-6346-9FCB-BDB770FC5CAB}"/>
              </a:ext>
            </a:extLst>
          </p:cNvPr>
          <p:cNvCxnSpPr>
            <a:cxnSpLocks/>
          </p:cNvCxnSpPr>
          <p:nvPr/>
        </p:nvCxnSpPr>
        <p:spPr>
          <a:xfrm>
            <a:off x="6400800" y="3706234"/>
            <a:ext cx="0" cy="27673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9A9A21-4049-6546-A489-1A210ED6BED4}"/>
              </a:ext>
            </a:extLst>
          </p:cNvPr>
          <p:cNvCxnSpPr>
            <a:cxnSpLocks/>
          </p:cNvCxnSpPr>
          <p:nvPr/>
        </p:nvCxnSpPr>
        <p:spPr>
          <a:xfrm flipH="1">
            <a:off x="4234477" y="4196482"/>
            <a:ext cx="33745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2E007D-C9BD-B348-A8AC-AEB3C54BD036}"/>
                  </a:ext>
                </a:extLst>
              </p:cNvPr>
              <p:cNvSpPr txBox="1"/>
              <p:nvPr/>
            </p:nvSpPr>
            <p:spPr>
              <a:xfrm>
                <a:off x="4524364" y="4225794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2E007D-C9BD-B348-A8AC-AEB3C54B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64" y="4225794"/>
                <a:ext cx="373757" cy="369332"/>
              </a:xfrm>
              <a:prstGeom prst="rect">
                <a:avLst/>
              </a:prstGeom>
              <a:blipFill>
                <a:blip r:embed="rId16"/>
                <a:stretch>
                  <a:fillRect l="-20000" r="-666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46DC78-30F8-114B-A4E0-25C2F0647201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46DC78-30F8-114B-A4E0-25C2F0647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7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F1A381-BB8C-864F-89F8-56406D915B23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D0EFB9-86DE-FB4E-9575-0A06CD3D472F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D0EFB9-86DE-FB4E-9575-0A06CD3D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F7AFC49B-44D0-3148-9266-5DBC1E5EAB77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36565F-7F76-754B-B12B-D6C9427D3416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4A3AEF-75EF-D142-ADD4-25CBF7C7BCA2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4A3AEF-75EF-D142-ADD4-25CBF7C7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9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D6D4CD-064F-DB4E-923C-8B828F6DFC3B}"/>
              </a:ext>
            </a:extLst>
          </p:cNvPr>
          <p:cNvCxnSpPr>
            <a:cxnSpLocks/>
          </p:cNvCxnSpPr>
          <p:nvPr/>
        </p:nvCxnSpPr>
        <p:spPr>
          <a:xfrm rot="5400000">
            <a:off x="5020558" y="406748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2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391DCB-6873-D644-B2C6-2F5CD6F50EC0}"/>
              </a:ext>
            </a:extLst>
          </p:cNvPr>
          <p:cNvCxnSpPr/>
          <p:nvPr/>
        </p:nvCxnSpPr>
        <p:spPr>
          <a:xfrm>
            <a:off x="7704083" y="2712266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9F16A2-11A9-8245-8C88-07DA00F0CC79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8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/>
              <p:nvPr/>
            </p:nvSpPr>
            <p:spPr>
              <a:xfrm>
                <a:off x="4485579" y="3976713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79" y="3976713"/>
                <a:ext cx="373757" cy="369332"/>
              </a:xfrm>
              <a:prstGeom prst="rect">
                <a:avLst/>
              </a:prstGeom>
              <a:blipFill>
                <a:blip r:embed="rId20"/>
                <a:stretch>
                  <a:fillRect l="-20000" r="-666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D9F035-0929-D14E-99C3-712B03FC9999}"/>
              </a:ext>
            </a:extLst>
          </p:cNvPr>
          <p:cNvCxnSpPr>
            <a:cxnSpLocks/>
          </p:cNvCxnSpPr>
          <p:nvPr/>
        </p:nvCxnSpPr>
        <p:spPr>
          <a:xfrm rot="5400000">
            <a:off x="5020558" y="406748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1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391DCB-6873-D644-B2C6-2F5CD6F50EC0}"/>
              </a:ext>
            </a:extLst>
          </p:cNvPr>
          <p:cNvCxnSpPr/>
          <p:nvPr/>
        </p:nvCxnSpPr>
        <p:spPr>
          <a:xfrm>
            <a:off x="7704083" y="2712266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9F16A2-11A9-8245-8C88-07DA00F0CC79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8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/>
              <p:nvPr/>
            </p:nvSpPr>
            <p:spPr>
              <a:xfrm>
                <a:off x="4496690" y="4002960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690" y="4002960"/>
                <a:ext cx="373757" cy="369332"/>
              </a:xfrm>
              <a:prstGeom prst="rect">
                <a:avLst/>
              </a:prstGeom>
              <a:blipFill>
                <a:blip r:embed="rId20"/>
                <a:stretch>
                  <a:fillRect l="-20000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D9F035-0929-D14E-99C3-712B03FC9999}"/>
              </a:ext>
            </a:extLst>
          </p:cNvPr>
          <p:cNvCxnSpPr>
            <a:cxnSpLocks/>
          </p:cNvCxnSpPr>
          <p:nvPr/>
        </p:nvCxnSpPr>
        <p:spPr>
          <a:xfrm rot="5400000">
            <a:off x="5020558" y="406748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4BE18F-D595-184A-B614-848E962073C7}"/>
              </a:ext>
            </a:extLst>
          </p:cNvPr>
          <p:cNvCxnSpPr>
            <a:cxnSpLocks/>
          </p:cNvCxnSpPr>
          <p:nvPr/>
        </p:nvCxnSpPr>
        <p:spPr>
          <a:xfrm flipH="1">
            <a:off x="4921748" y="4911185"/>
            <a:ext cx="293999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/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blipFill>
                <a:blip r:embed="rId21"/>
                <a:stretch>
                  <a:fillRect l="-20000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061403-2AA8-4C42-A2A5-516222F8D17F}"/>
              </a:ext>
            </a:extLst>
          </p:cNvPr>
          <p:cNvCxnSpPr>
            <a:cxnSpLocks/>
          </p:cNvCxnSpPr>
          <p:nvPr/>
        </p:nvCxnSpPr>
        <p:spPr>
          <a:xfrm rot="5400000">
            <a:off x="5029888" y="477653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7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9F16A2-11A9-8245-8C88-07DA00F0CC79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8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/>
              <p:nvPr/>
            </p:nvSpPr>
            <p:spPr>
              <a:xfrm>
                <a:off x="4513659" y="3984725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59" y="3984725"/>
                <a:ext cx="373757" cy="369332"/>
              </a:xfrm>
              <a:prstGeom prst="rect">
                <a:avLst/>
              </a:prstGeom>
              <a:blipFill>
                <a:blip r:embed="rId20"/>
                <a:stretch>
                  <a:fillRect l="-20000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D9F035-0929-D14E-99C3-712B03FC9999}"/>
              </a:ext>
            </a:extLst>
          </p:cNvPr>
          <p:cNvCxnSpPr>
            <a:cxnSpLocks/>
          </p:cNvCxnSpPr>
          <p:nvPr/>
        </p:nvCxnSpPr>
        <p:spPr>
          <a:xfrm rot="5400000">
            <a:off x="5020558" y="406748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/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blipFill>
                <a:blip r:embed="rId21"/>
                <a:stretch>
                  <a:fillRect l="-20000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391D65-FD76-8940-A12E-FC04A8D24017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/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303FFA-3640-B146-A2E4-FD55DCCE7CCC}"/>
              </a:ext>
            </a:extLst>
          </p:cNvPr>
          <p:cNvCxnSpPr>
            <a:cxnSpLocks/>
          </p:cNvCxnSpPr>
          <p:nvPr/>
        </p:nvCxnSpPr>
        <p:spPr>
          <a:xfrm rot="5400000">
            <a:off x="5029888" y="477653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7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9F16A2-11A9-8245-8C88-07DA00F0CC79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8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/>
              <p:nvPr/>
            </p:nvSpPr>
            <p:spPr>
              <a:xfrm>
                <a:off x="4506550" y="391702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3917028"/>
                <a:ext cx="373757" cy="369332"/>
              </a:xfrm>
              <a:prstGeom prst="rect">
                <a:avLst/>
              </a:prstGeom>
              <a:blipFill>
                <a:blip r:embed="rId20"/>
                <a:stretch>
                  <a:fillRect l="-16129" r="-6452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D9F035-0929-D14E-99C3-712B03FC9999}"/>
              </a:ext>
            </a:extLst>
          </p:cNvPr>
          <p:cNvCxnSpPr>
            <a:cxnSpLocks/>
          </p:cNvCxnSpPr>
          <p:nvPr/>
        </p:nvCxnSpPr>
        <p:spPr>
          <a:xfrm rot="5400000">
            <a:off x="5020558" y="406748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/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blipFill>
                <a:blip r:embed="rId21"/>
                <a:stretch>
                  <a:fillRect l="-20000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391D65-FD76-8940-A12E-FC04A8D24017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/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E34867-56AD-C14F-875B-16CEE94E68A5}"/>
              </a:ext>
            </a:extLst>
          </p:cNvPr>
          <p:cNvCxnSpPr>
            <a:cxnSpLocks/>
          </p:cNvCxnSpPr>
          <p:nvPr/>
        </p:nvCxnSpPr>
        <p:spPr>
          <a:xfrm flipH="1">
            <a:off x="4895233" y="4487366"/>
            <a:ext cx="554153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086921-CA53-EB43-B5F0-239BEC04BCC5}"/>
              </a:ext>
            </a:extLst>
          </p:cNvPr>
          <p:cNvCxnSpPr>
            <a:cxnSpLocks/>
          </p:cNvCxnSpPr>
          <p:nvPr/>
        </p:nvCxnSpPr>
        <p:spPr>
          <a:xfrm rot="5400000">
            <a:off x="5029888" y="435271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35C93A-708D-4D4C-96BA-3F5F8DEBDE59}"/>
                  </a:ext>
                </a:extLst>
              </p:cNvPr>
              <p:cNvSpPr txBox="1"/>
              <p:nvPr/>
            </p:nvSpPr>
            <p:spPr>
              <a:xfrm>
                <a:off x="4518788" y="4292152"/>
                <a:ext cx="360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35C93A-708D-4D4C-96BA-3F5F8DEB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88" y="4292152"/>
                <a:ext cx="360612" cy="369332"/>
              </a:xfrm>
              <a:prstGeom prst="rect">
                <a:avLst/>
              </a:prstGeom>
              <a:blipFill>
                <a:blip r:embed="rId23"/>
                <a:stretch>
                  <a:fillRect l="-17241" r="-689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46E099-F51E-0E40-A32E-D28F6981252D}"/>
              </a:ext>
            </a:extLst>
          </p:cNvPr>
          <p:cNvCxnSpPr>
            <a:cxnSpLocks/>
          </p:cNvCxnSpPr>
          <p:nvPr/>
        </p:nvCxnSpPr>
        <p:spPr>
          <a:xfrm rot="5400000">
            <a:off x="5029888" y="477653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4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9F16A2-11A9-8245-8C88-07DA00F0CC79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/>
              <p:nvPr/>
            </p:nvSpPr>
            <p:spPr>
              <a:xfrm>
                <a:off x="5080438" y="3121239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C9B-7945-D648-9E6C-BC284056D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438" y="3121239"/>
                <a:ext cx="366639" cy="369332"/>
              </a:xfrm>
              <a:prstGeom prst="rect">
                <a:avLst/>
              </a:prstGeom>
              <a:blipFill>
                <a:blip r:embed="rId18"/>
                <a:stretch>
                  <a:fillRect l="-16129" r="-3226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/>
              <p:nvPr/>
            </p:nvSpPr>
            <p:spPr>
              <a:xfrm>
                <a:off x="4506550" y="3917028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8084C6-2C26-6749-B6A8-89647E3E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3917028"/>
                <a:ext cx="373757" cy="369332"/>
              </a:xfrm>
              <a:prstGeom prst="rect">
                <a:avLst/>
              </a:prstGeom>
              <a:blipFill>
                <a:blip r:embed="rId20"/>
                <a:stretch>
                  <a:fillRect l="-16129" r="-6452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D9F035-0929-D14E-99C3-712B03FC9999}"/>
              </a:ext>
            </a:extLst>
          </p:cNvPr>
          <p:cNvCxnSpPr>
            <a:cxnSpLocks/>
          </p:cNvCxnSpPr>
          <p:nvPr/>
        </p:nvCxnSpPr>
        <p:spPr>
          <a:xfrm rot="5400000">
            <a:off x="5020558" y="406748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/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FD7436-1220-F644-889C-4D1A440C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92" y="4668941"/>
                <a:ext cx="373756" cy="369332"/>
              </a:xfrm>
              <a:prstGeom prst="rect">
                <a:avLst/>
              </a:prstGeom>
              <a:blipFill>
                <a:blip r:embed="rId21"/>
                <a:stretch>
                  <a:fillRect l="-20000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/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086921-CA53-EB43-B5F0-239BEC04BCC5}"/>
              </a:ext>
            </a:extLst>
          </p:cNvPr>
          <p:cNvCxnSpPr>
            <a:cxnSpLocks/>
          </p:cNvCxnSpPr>
          <p:nvPr/>
        </p:nvCxnSpPr>
        <p:spPr>
          <a:xfrm rot="5400000">
            <a:off x="5029888" y="435271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35C93A-708D-4D4C-96BA-3F5F8DEBDE59}"/>
                  </a:ext>
                </a:extLst>
              </p:cNvPr>
              <p:cNvSpPr txBox="1"/>
              <p:nvPr/>
            </p:nvSpPr>
            <p:spPr>
              <a:xfrm>
                <a:off x="4518788" y="4292152"/>
                <a:ext cx="360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35C93A-708D-4D4C-96BA-3F5F8DEB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88" y="4292152"/>
                <a:ext cx="360612" cy="369332"/>
              </a:xfrm>
              <a:prstGeom prst="rect">
                <a:avLst/>
              </a:prstGeom>
              <a:blipFill>
                <a:blip r:embed="rId23"/>
                <a:stretch>
                  <a:fillRect l="-17241" r="-689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A1581E-4B91-5B4C-99D6-E7748EA6F92F}"/>
              </a:ext>
            </a:extLst>
          </p:cNvPr>
          <p:cNvCxnSpPr>
            <a:cxnSpLocks/>
          </p:cNvCxnSpPr>
          <p:nvPr/>
        </p:nvCxnSpPr>
        <p:spPr>
          <a:xfrm>
            <a:off x="4405653" y="3554154"/>
            <a:ext cx="1982654" cy="602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16B25A-BC37-4548-A2F1-095687FA9AE4}"/>
              </a:ext>
            </a:extLst>
          </p:cNvPr>
          <p:cNvCxnSpPr>
            <a:cxnSpLocks/>
          </p:cNvCxnSpPr>
          <p:nvPr/>
        </p:nvCxnSpPr>
        <p:spPr>
          <a:xfrm>
            <a:off x="6400800" y="4206530"/>
            <a:ext cx="1378390" cy="784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C43B24-0EFE-2846-A55F-7750CAED246F}"/>
              </a:ext>
            </a:extLst>
          </p:cNvPr>
          <p:cNvCxnSpPr>
            <a:cxnSpLocks/>
          </p:cNvCxnSpPr>
          <p:nvPr/>
        </p:nvCxnSpPr>
        <p:spPr>
          <a:xfrm flipV="1">
            <a:off x="7810301" y="4479809"/>
            <a:ext cx="1082354" cy="431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4077D9B-D278-8149-A374-4F2772B0381F}"/>
              </a:ext>
            </a:extLst>
          </p:cNvPr>
          <p:cNvSpPr txBox="1"/>
          <p:nvPr/>
        </p:nvSpPr>
        <p:spPr>
          <a:xfrm>
            <a:off x="6724221" y="4056851"/>
            <a:ext cx="17929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dirty="0"/>
              <a:t>← lineáris közelítés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BB4C064-A990-B443-9C52-7D89D6537FEA}"/>
              </a:ext>
            </a:extLst>
          </p:cNvPr>
          <p:cNvCxnSpPr>
            <a:cxnSpLocks/>
          </p:cNvCxnSpPr>
          <p:nvPr/>
        </p:nvCxnSpPr>
        <p:spPr>
          <a:xfrm rot="5400000">
            <a:off x="5029888" y="4776530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1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/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A1581E-4B91-5B4C-99D6-E7748EA6F92F}"/>
              </a:ext>
            </a:extLst>
          </p:cNvPr>
          <p:cNvCxnSpPr>
            <a:cxnSpLocks/>
          </p:cNvCxnSpPr>
          <p:nvPr/>
        </p:nvCxnSpPr>
        <p:spPr>
          <a:xfrm>
            <a:off x="4405653" y="3554154"/>
            <a:ext cx="1982654" cy="602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16B25A-BC37-4548-A2F1-095687FA9AE4}"/>
              </a:ext>
            </a:extLst>
          </p:cNvPr>
          <p:cNvCxnSpPr>
            <a:cxnSpLocks/>
          </p:cNvCxnSpPr>
          <p:nvPr/>
        </p:nvCxnSpPr>
        <p:spPr>
          <a:xfrm>
            <a:off x="6400800" y="4206530"/>
            <a:ext cx="1378390" cy="784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C43B24-0EFE-2846-A55F-7750CAED246F}"/>
              </a:ext>
            </a:extLst>
          </p:cNvPr>
          <p:cNvCxnSpPr>
            <a:cxnSpLocks/>
          </p:cNvCxnSpPr>
          <p:nvPr/>
        </p:nvCxnSpPr>
        <p:spPr>
          <a:xfrm flipV="1">
            <a:off x="7810301" y="4479809"/>
            <a:ext cx="1082354" cy="431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60E0E-A9A2-1E42-B4A5-60A837062087}"/>
              </a:ext>
            </a:extLst>
          </p:cNvPr>
          <p:cNvCxnSpPr>
            <a:cxnSpLocks/>
          </p:cNvCxnSpPr>
          <p:nvPr/>
        </p:nvCxnSpPr>
        <p:spPr>
          <a:xfrm>
            <a:off x="7721058" y="241740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D957F6-8BCA-9D42-A577-49D760C6C1F1}"/>
              </a:ext>
            </a:extLst>
          </p:cNvPr>
          <p:cNvCxnSpPr>
            <a:cxnSpLocks/>
          </p:cNvCxnSpPr>
          <p:nvPr/>
        </p:nvCxnSpPr>
        <p:spPr>
          <a:xfrm>
            <a:off x="4415150" y="24291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D33E216-3205-D34A-B55B-09122776D98E}"/>
              </a:ext>
            </a:extLst>
          </p:cNvPr>
          <p:cNvSpPr txBox="1"/>
          <p:nvPr/>
        </p:nvSpPr>
        <p:spPr>
          <a:xfrm>
            <a:off x="5588622" y="1770005"/>
            <a:ext cx="30027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sz="2000" dirty="0">
                <a:solidFill>
                  <a:srgbClr val="FF0000"/>
                </a:solidFill>
              </a:rPr>
              <a:t>Kevés pont → rossz egyezés. </a:t>
            </a:r>
          </a:p>
        </p:txBody>
      </p:sp>
    </p:spTree>
    <p:extLst>
      <p:ext uri="{BB962C8B-B14F-4D97-AF65-F5344CB8AC3E}">
        <p14:creationId xmlns:p14="http://schemas.microsoft.com/office/powerpoint/2010/main" val="114216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/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6A981-9954-1946-A8E5-B0820A8D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20" y="5445428"/>
                <a:ext cx="472117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6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87B62F-58CA-6941-8AAC-131DCE7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/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9E965-9FA6-2147-9461-CA57E7D3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24407"/>
                <a:ext cx="474553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/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1D7A02-4E39-DC40-8087-4DDFF7F9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10" y="5430798"/>
                <a:ext cx="471347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A1581E-4B91-5B4C-99D6-E7748EA6F92F}"/>
              </a:ext>
            </a:extLst>
          </p:cNvPr>
          <p:cNvCxnSpPr>
            <a:cxnSpLocks/>
          </p:cNvCxnSpPr>
          <p:nvPr/>
        </p:nvCxnSpPr>
        <p:spPr>
          <a:xfrm>
            <a:off x="4405653" y="3554154"/>
            <a:ext cx="1982654" cy="602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16B25A-BC37-4548-A2F1-095687FA9AE4}"/>
              </a:ext>
            </a:extLst>
          </p:cNvPr>
          <p:cNvCxnSpPr>
            <a:cxnSpLocks/>
          </p:cNvCxnSpPr>
          <p:nvPr/>
        </p:nvCxnSpPr>
        <p:spPr>
          <a:xfrm>
            <a:off x="6400800" y="4206530"/>
            <a:ext cx="1378390" cy="784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C43B24-0EFE-2846-A55F-7750CAED246F}"/>
              </a:ext>
            </a:extLst>
          </p:cNvPr>
          <p:cNvCxnSpPr>
            <a:cxnSpLocks/>
          </p:cNvCxnSpPr>
          <p:nvPr/>
        </p:nvCxnSpPr>
        <p:spPr>
          <a:xfrm flipV="1">
            <a:off x="7810301" y="4479809"/>
            <a:ext cx="1082354" cy="431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60E0E-A9A2-1E42-B4A5-60A837062087}"/>
              </a:ext>
            </a:extLst>
          </p:cNvPr>
          <p:cNvCxnSpPr>
            <a:cxnSpLocks/>
          </p:cNvCxnSpPr>
          <p:nvPr/>
        </p:nvCxnSpPr>
        <p:spPr>
          <a:xfrm>
            <a:off x="7721058" y="241740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D957F6-8BCA-9D42-A577-49D760C6C1F1}"/>
              </a:ext>
            </a:extLst>
          </p:cNvPr>
          <p:cNvCxnSpPr>
            <a:cxnSpLocks/>
          </p:cNvCxnSpPr>
          <p:nvPr/>
        </p:nvCxnSpPr>
        <p:spPr>
          <a:xfrm>
            <a:off x="4415150" y="24291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02C8B0-9DB4-C443-B938-39D1059D2B51}"/>
              </a:ext>
            </a:extLst>
          </p:cNvPr>
          <p:cNvCxnSpPr>
            <a:cxnSpLocks/>
          </p:cNvCxnSpPr>
          <p:nvPr/>
        </p:nvCxnSpPr>
        <p:spPr>
          <a:xfrm>
            <a:off x="5470227" y="242912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031ADB-2734-9547-A388-8267C1301A14}"/>
              </a:ext>
            </a:extLst>
          </p:cNvPr>
          <p:cNvCxnSpPr>
            <a:cxnSpLocks/>
          </p:cNvCxnSpPr>
          <p:nvPr/>
        </p:nvCxnSpPr>
        <p:spPr>
          <a:xfrm>
            <a:off x="7064565" y="246429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FB3029-890A-2347-B2E8-FDD98145C444}"/>
              </a:ext>
            </a:extLst>
          </p:cNvPr>
          <p:cNvCxnSpPr>
            <a:cxnSpLocks/>
          </p:cNvCxnSpPr>
          <p:nvPr/>
        </p:nvCxnSpPr>
        <p:spPr>
          <a:xfrm>
            <a:off x="8307212" y="246429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A85722-C957-914A-B0CA-B501E0BF074E}"/>
              </a:ext>
            </a:extLst>
          </p:cNvPr>
          <p:cNvCxnSpPr>
            <a:cxnSpLocks/>
          </p:cNvCxnSpPr>
          <p:nvPr/>
        </p:nvCxnSpPr>
        <p:spPr>
          <a:xfrm>
            <a:off x="9690535" y="246429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155392-570D-E94E-B23D-F1FFE5911237}"/>
              </a:ext>
            </a:extLst>
          </p:cNvPr>
          <p:cNvCxnSpPr>
            <a:cxnSpLocks/>
          </p:cNvCxnSpPr>
          <p:nvPr/>
        </p:nvCxnSpPr>
        <p:spPr>
          <a:xfrm>
            <a:off x="3993120" y="27339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FEE8F6-C815-6946-AF4B-1E4FD4C62DCE}"/>
              </a:ext>
            </a:extLst>
          </p:cNvPr>
          <p:cNvSpPr txBox="1"/>
          <p:nvPr/>
        </p:nvSpPr>
        <p:spPr>
          <a:xfrm>
            <a:off x="5800779" y="2085637"/>
            <a:ext cx="276062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sz="2000" dirty="0">
                <a:solidFill>
                  <a:srgbClr val="FF0000"/>
                </a:solidFill>
              </a:rPr>
              <a:t>Növeljük a pontok számát!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E2CDBA-E9F2-BF4E-B09D-574B303D6917}"/>
              </a:ext>
            </a:extLst>
          </p:cNvPr>
          <p:cNvSpPr txBox="1"/>
          <p:nvPr/>
        </p:nvSpPr>
        <p:spPr>
          <a:xfrm>
            <a:off x="5588622" y="1770005"/>
            <a:ext cx="30027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sz="2000" dirty="0">
                <a:solidFill>
                  <a:srgbClr val="FF0000"/>
                </a:solidFill>
              </a:rPr>
              <a:t>Kevés pont → rossz egyezés. </a:t>
            </a:r>
          </a:p>
        </p:txBody>
      </p:sp>
    </p:spTree>
    <p:extLst>
      <p:ext uri="{BB962C8B-B14F-4D97-AF65-F5344CB8AC3E}">
        <p14:creationId xmlns:p14="http://schemas.microsoft.com/office/powerpoint/2010/main" val="91518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D957F6-8BCA-9D42-A577-49D760C6C1F1}"/>
              </a:ext>
            </a:extLst>
          </p:cNvPr>
          <p:cNvCxnSpPr>
            <a:cxnSpLocks/>
          </p:cNvCxnSpPr>
          <p:nvPr/>
        </p:nvCxnSpPr>
        <p:spPr>
          <a:xfrm>
            <a:off x="4415150" y="24291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A1581E-4B91-5B4C-99D6-E7748EA6F92F}"/>
              </a:ext>
            </a:extLst>
          </p:cNvPr>
          <p:cNvCxnSpPr>
            <a:cxnSpLocks/>
          </p:cNvCxnSpPr>
          <p:nvPr/>
        </p:nvCxnSpPr>
        <p:spPr>
          <a:xfrm flipV="1">
            <a:off x="4405653" y="3481722"/>
            <a:ext cx="1064574" cy="72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16B25A-BC37-4548-A2F1-095687FA9AE4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6400800" y="4206530"/>
            <a:ext cx="567902" cy="3878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C43B24-0EFE-2846-A55F-7750CAED246F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7810301" y="4819624"/>
            <a:ext cx="390693" cy="91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60E0E-A9A2-1E42-B4A5-60A837062087}"/>
              </a:ext>
            </a:extLst>
          </p:cNvPr>
          <p:cNvCxnSpPr>
            <a:cxnSpLocks/>
          </p:cNvCxnSpPr>
          <p:nvPr/>
        </p:nvCxnSpPr>
        <p:spPr>
          <a:xfrm>
            <a:off x="7721058" y="241740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02C8B0-9DB4-C443-B938-39D1059D2B51}"/>
              </a:ext>
            </a:extLst>
          </p:cNvPr>
          <p:cNvCxnSpPr>
            <a:cxnSpLocks/>
          </p:cNvCxnSpPr>
          <p:nvPr/>
        </p:nvCxnSpPr>
        <p:spPr>
          <a:xfrm>
            <a:off x="5470227" y="242912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031ADB-2734-9547-A388-8267C1301A14}"/>
              </a:ext>
            </a:extLst>
          </p:cNvPr>
          <p:cNvCxnSpPr>
            <a:cxnSpLocks/>
          </p:cNvCxnSpPr>
          <p:nvPr/>
        </p:nvCxnSpPr>
        <p:spPr>
          <a:xfrm>
            <a:off x="7064565" y="246429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FB3029-890A-2347-B2E8-FDD98145C444}"/>
              </a:ext>
            </a:extLst>
          </p:cNvPr>
          <p:cNvCxnSpPr>
            <a:cxnSpLocks/>
          </p:cNvCxnSpPr>
          <p:nvPr/>
        </p:nvCxnSpPr>
        <p:spPr>
          <a:xfrm>
            <a:off x="8307212" y="246429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A85722-C957-914A-B0CA-B501E0BF074E}"/>
              </a:ext>
            </a:extLst>
          </p:cNvPr>
          <p:cNvCxnSpPr>
            <a:cxnSpLocks/>
          </p:cNvCxnSpPr>
          <p:nvPr/>
        </p:nvCxnSpPr>
        <p:spPr>
          <a:xfrm>
            <a:off x="9690535" y="2464294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155392-570D-E94E-B23D-F1FFE5911237}"/>
              </a:ext>
            </a:extLst>
          </p:cNvPr>
          <p:cNvCxnSpPr>
            <a:cxnSpLocks/>
          </p:cNvCxnSpPr>
          <p:nvPr/>
        </p:nvCxnSpPr>
        <p:spPr>
          <a:xfrm>
            <a:off x="3993120" y="27339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E7CF244-61CE-7348-9C9B-CDCFE233364A}"/>
              </a:ext>
            </a:extLst>
          </p:cNvPr>
          <p:cNvSpPr/>
          <p:nvPr/>
        </p:nvSpPr>
        <p:spPr>
          <a:xfrm>
            <a:off x="5391896" y="336946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6AB43F-8BFE-6048-B5DD-1AA4B7D1438B}"/>
              </a:ext>
            </a:extLst>
          </p:cNvPr>
          <p:cNvSpPr/>
          <p:nvPr/>
        </p:nvSpPr>
        <p:spPr>
          <a:xfrm>
            <a:off x="3887128" y="4683437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81E2662-EB28-4948-BEB1-22625107F998}"/>
              </a:ext>
            </a:extLst>
          </p:cNvPr>
          <p:cNvSpPr/>
          <p:nvPr/>
        </p:nvSpPr>
        <p:spPr>
          <a:xfrm>
            <a:off x="6937591" y="4561457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C993FB1-88CC-9540-95BA-551C63812928}"/>
              </a:ext>
            </a:extLst>
          </p:cNvPr>
          <p:cNvSpPr/>
          <p:nvPr/>
        </p:nvSpPr>
        <p:spPr>
          <a:xfrm>
            <a:off x="8200994" y="4707368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DF288E9-1348-BE42-B84C-EA32A771F3EA}"/>
              </a:ext>
            </a:extLst>
          </p:cNvPr>
          <p:cNvSpPr/>
          <p:nvPr/>
        </p:nvSpPr>
        <p:spPr>
          <a:xfrm>
            <a:off x="9585027" y="3842975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D8FFBE0-91D1-DC41-B3F8-26A81142681C}"/>
              </a:ext>
            </a:extLst>
          </p:cNvPr>
          <p:cNvCxnSpPr>
            <a:cxnSpLocks/>
            <a:endCxn id="49" idx="3"/>
          </p:cNvCxnSpPr>
          <p:nvPr/>
        </p:nvCxnSpPr>
        <p:spPr>
          <a:xfrm flipV="1">
            <a:off x="8412719" y="4559186"/>
            <a:ext cx="511047" cy="238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FC5B6AE-1128-8147-A9F2-C6E4AD931083}"/>
              </a:ext>
            </a:extLst>
          </p:cNvPr>
          <p:cNvCxnSpPr>
            <a:cxnSpLocks/>
            <a:endCxn id="60" idx="3"/>
          </p:cNvCxnSpPr>
          <p:nvPr/>
        </p:nvCxnSpPr>
        <p:spPr>
          <a:xfrm flipV="1">
            <a:off x="9052709" y="4034608"/>
            <a:ext cx="563429" cy="407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4D1DA5-58AF-8C4E-AFC0-1B506AD65ADF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7118568" y="4714046"/>
            <a:ext cx="479297" cy="1971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9B08F6B-75C5-F94A-88EE-DB76BEEC4528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5563713" y="3527144"/>
            <a:ext cx="761980" cy="589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DE1E4BC-B6B4-3F42-9ABC-34A6407874D6}"/>
              </a:ext>
            </a:extLst>
          </p:cNvPr>
          <p:cNvCxnSpPr>
            <a:cxnSpLocks/>
            <a:stCxn id="38" idx="3"/>
            <a:endCxn id="55" idx="0"/>
          </p:cNvCxnSpPr>
          <p:nvPr/>
        </p:nvCxnSpPr>
        <p:spPr>
          <a:xfrm flipH="1">
            <a:off x="3993346" y="3673355"/>
            <a:ext cx="349693" cy="1010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D7AEBB5-2945-4541-BC89-7EA96FEF85E2}"/>
              </a:ext>
            </a:extLst>
          </p:cNvPr>
          <p:cNvSpPr txBox="1"/>
          <p:nvPr/>
        </p:nvSpPr>
        <p:spPr>
          <a:xfrm>
            <a:off x="4250840" y="1945963"/>
            <a:ext cx="52979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sz="2000" dirty="0">
                <a:solidFill>
                  <a:srgbClr val="FF0000"/>
                </a:solidFill>
              </a:rPr>
              <a:t>A pontok sűrítése növeli az ábrázolás pontosságát.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994B55-B50E-C94F-B84E-ABE44609DA4B}"/>
              </a:ext>
            </a:extLst>
          </p:cNvPr>
          <p:cNvCxnSpPr>
            <a:cxnSpLocks/>
          </p:cNvCxnSpPr>
          <p:nvPr/>
        </p:nvCxnSpPr>
        <p:spPr>
          <a:xfrm>
            <a:off x="3993120" y="516545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5710C2A-6C26-EA49-8B31-A1CC9AF21360}"/>
              </a:ext>
            </a:extLst>
          </p:cNvPr>
          <p:cNvCxnSpPr>
            <a:cxnSpLocks/>
          </p:cNvCxnSpPr>
          <p:nvPr/>
        </p:nvCxnSpPr>
        <p:spPr>
          <a:xfrm>
            <a:off x="5457282" y="515984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E34399-EAE0-9046-B328-E07A7D4D3830}"/>
              </a:ext>
            </a:extLst>
          </p:cNvPr>
          <p:cNvCxnSpPr>
            <a:cxnSpLocks/>
          </p:cNvCxnSpPr>
          <p:nvPr/>
        </p:nvCxnSpPr>
        <p:spPr>
          <a:xfrm>
            <a:off x="7072909" y="516545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AC25F8-8989-3349-9224-AEFC372E27F6}"/>
              </a:ext>
            </a:extLst>
          </p:cNvPr>
          <p:cNvCxnSpPr>
            <a:cxnSpLocks/>
          </p:cNvCxnSpPr>
          <p:nvPr/>
        </p:nvCxnSpPr>
        <p:spPr>
          <a:xfrm>
            <a:off x="8307069" y="5137402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DFA9CA5-6567-A248-A843-9B59401F914D}"/>
              </a:ext>
            </a:extLst>
          </p:cNvPr>
          <p:cNvCxnSpPr>
            <a:cxnSpLocks/>
          </p:cNvCxnSpPr>
          <p:nvPr/>
        </p:nvCxnSpPr>
        <p:spPr>
          <a:xfrm>
            <a:off x="9703913" y="5148622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8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FELHASZNÁLÁSI TERÜLETEK 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3E909-73B6-0E4B-8836-70F41E0642C9}"/>
              </a:ext>
            </a:extLst>
          </p:cNvPr>
          <p:cNvSpPr/>
          <p:nvPr/>
        </p:nvSpPr>
        <p:spPr>
          <a:xfrm>
            <a:off x="880054" y="1345321"/>
            <a:ext cx="10431892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 err="1"/>
              <a:t>közgazdasági</a:t>
            </a:r>
            <a:r>
              <a:rPr lang="hu-HU" sz="2000" dirty="0"/>
              <a:t> </a:t>
            </a:r>
            <a:r>
              <a:rPr lang="hu-HU" sz="2000" dirty="0" err="1"/>
              <a:t>számítások</a:t>
            </a:r>
            <a:endParaRPr lang="hu-HU" sz="2000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a </a:t>
            </a:r>
            <a:r>
              <a:rPr lang="hu-HU" sz="2000" dirty="0" err="1"/>
              <a:t>táblázatkezelők</a:t>
            </a:r>
            <a:r>
              <a:rPr lang="hu-HU" sz="2000" dirty="0"/>
              <a:t> </a:t>
            </a:r>
            <a:r>
              <a:rPr lang="hu-HU" sz="2000" dirty="0" err="1"/>
              <a:t>kifejlesztésének</a:t>
            </a:r>
            <a:r>
              <a:rPr lang="hu-HU" sz="2000" dirty="0"/>
              <a:t> </a:t>
            </a:r>
            <a:r>
              <a:rPr lang="hu-HU" sz="2000" dirty="0" err="1"/>
              <a:t>célja</a:t>
            </a:r>
            <a:r>
              <a:rPr lang="hu-HU" sz="2000" dirty="0"/>
              <a:t>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sok </a:t>
            </a:r>
            <a:r>
              <a:rPr lang="hu-HU" sz="2000" dirty="0" err="1"/>
              <a:t>beépített</a:t>
            </a:r>
            <a:r>
              <a:rPr lang="hu-HU" sz="2000" dirty="0"/>
              <a:t> </a:t>
            </a:r>
            <a:r>
              <a:rPr lang="hu-HU" sz="2000" dirty="0" err="1"/>
              <a:t>pénzügyi</a:t>
            </a:r>
            <a:r>
              <a:rPr lang="hu-HU" sz="2000" dirty="0"/>
              <a:t> </a:t>
            </a:r>
            <a:r>
              <a:rPr lang="hu-HU" sz="2000" dirty="0" err="1"/>
              <a:t>függvény</a:t>
            </a:r>
            <a:r>
              <a:rPr lang="hu-HU" sz="20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statisztikai </a:t>
            </a:r>
            <a:r>
              <a:rPr lang="hu-HU" sz="2000" dirty="0" err="1"/>
              <a:t>számítások</a:t>
            </a:r>
            <a:r>
              <a:rPr lang="hu-HU" sz="20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 err="1"/>
              <a:t>mérnöki</a:t>
            </a:r>
            <a:r>
              <a:rPr lang="hu-HU" sz="2000" dirty="0"/>
              <a:t> </a:t>
            </a:r>
            <a:r>
              <a:rPr lang="hu-HU" sz="2000" dirty="0" err="1"/>
              <a:t>számítások</a:t>
            </a:r>
            <a:r>
              <a:rPr lang="hu-HU" sz="2000" dirty="0"/>
              <a:t>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bizonyos </a:t>
            </a:r>
            <a:r>
              <a:rPr lang="hu-HU" sz="2000" dirty="0" err="1"/>
              <a:t>korlátokkal</a:t>
            </a:r>
            <a:r>
              <a:rPr lang="hu-HU" sz="2000" dirty="0"/>
              <a:t> </a:t>
            </a:r>
            <a:r>
              <a:rPr lang="hu-HU" sz="2000" dirty="0" err="1"/>
              <a:t>használhato</a:t>
            </a:r>
            <a:r>
              <a:rPr lang="hu-HU" sz="2000" dirty="0"/>
              <a:t>́: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nincs </a:t>
            </a:r>
            <a:r>
              <a:rPr lang="hu-HU" sz="2000" dirty="0" err="1"/>
              <a:t>mértékegység-kezelés</a:t>
            </a:r>
            <a:r>
              <a:rPr lang="hu-HU" sz="2000" dirty="0"/>
              <a:t>,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 err="1"/>
              <a:t>képletek</a:t>
            </a:r>
            <a:r>
              <a:rPr lang="hu-HU" sz="2000" dirty="0"/>
              <a:t> nem jelennek meg, nehezen „</a:t>
            </a:r>
            <a:r>
              <a:rPr lang="hu-HU" sz="2000" dirty="0" err="1"/>
              <a:t>olvashatók</a:t>
            </a:r>
            <a:r>
              <a:rPr lang="hu-HU" sz="2000" dirty="0"/>
              <a:t>”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adatok </a:t>
            </a:r>
            <a:r>
              <a:rPr lang="hu-HU" sz="2000" dirty="0" err="1"/>
              <a:t>elemzése</a:t>
            </a:r>
            <a:r>
              <a:rPr lang="hu-HU" sz="2000" dirty="0"/>
              <a:t>: </a:t>
            </a:r>
            <a:r>
              <a:rPr lang="hu-HU" sz="2000" dirty="0" err="1"/>
              <a:t>jo</a:t>
            </a:r>
            <a:r>
              <a:rPr lang="hu-HU" sz="2000" dirty="0"/>
              <a:t>́ </a:t>
            </a:r>
            <a:r>
              <a:rPr lang="hu-HU" sz="2000" dirty="0" err="1"/>
              <a:t>eszközök</a:t>
            </a:r>
            <a:r>
              <a:rPr lang="hu-HU" sz="2000" dirty="0"/>
              <a:t> </a:t>
            </a:r>
            <a:r>
              <a:rPr lang="hu-HU" sz="2000" dirty="0" err="1"/>
              <a:t>strukturálatlan</a:t>
            </a:r>
            <a:r>
              <a:rPr lang="hu-HU" sz="2000" dirty="0"/>
              <a:t> adatok </a:t>
            </a:r>
            <a:r>
              <a:rPr lang="hu-HU" sz="2000" dirty="0" err="1"/>
              <a:t>elemzéséhez</a:t>
            </a:r>
            <a:r>
              <a:rPr lang="hu-HU" sz="20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 err="1"/>
              <a:t>függvények</a:t>
            </a:r>
            <a:r>
              <a:rPr lang="hu-HU" sz="2000" dirty="0"/>
              <a:t> </a:t>
            </a:r>
            <a:r>
              <a:rPr lang="hu-HU" sz="2000" dirty="0" err="1"/>
              <a:t>megjelenítése</a:t>
            </a:r>
            <a:endParaRPr lang="hu-HU" sz="2000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tengelyek </a:t>
            </a:r>
            <a:r>
              <a:rPr lang="hu-HU" sz="2000" dirty="0" err="1"/>
              <a:t>arányossága</a:t>
            </a:r>
            <a:r>
              <a:rPr lang="hu-HU" sz="2000" dirty="0"/>
              <a:t> nem </a:t>
            </a:r>
            <a:r>
              <a:rPr lang="hu-HU" sz="2000" dirty="0" err="1"/>
              <a:t>biztosított</a:t>
            </a:r>
            <a:endParaRPr lang="hu-HU" sz="2000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2D: explicit </a:t>
            </a:r>
            <a:r>
              <a:rPr lang="hu-HU" sz="2000" dirty="0" err="1"/>
              <a:t>és</a:t>
            </a:r>
            <a:r>
              <a:rPr lang="hu-HU" sz="2000" dirty="0"/>
              <a:t> </a:t>
            </a:r>
            <a:r>
              <a:rPr lang="hu-HU" sz="2000" dirty="0" err="1"/>
              <a:t>paraméteres</a:t>
            </a:r>
            <a:r>
              <a:rPr lang="hu-HU" sz="2000" dirty="0"/>
              <a:t> alak (implicit nincs)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3D: csak z=f(</a:t>
            </a:r>
            <a:r>
              <a:rPr lang="hu-HU" sz="2000" dirty="0" err="1"/>
              <a:t>x,y</a:t>
            </a:r>
            <a:r>
              <a:rPr lang="hu-HU" sz="2000" dirty="0"/>
              <a:t>) alak, </a:t>
            </a:r>
            <a:r>
              <a:rPr lang="hu-HU" sz="2000" dirty="0" err="1"/>
              <a:t>téglalap</a:t>
            </a:r>
            <a:r>
              <a:rPr lang="hu-HU" sz="2000" dirty="0"/>
              <a:t> </a:t>
            </a:r>
            <a:r>
              <a:rPr lang="hu-HU" sz="2000" dirty="0" err="1"/>
              <a:t>alapu</a:t>
            </a:r>
            <a:r>
              <a:rPr lang="hu-HU" sz="2000" dirty="0"/>
              <a:t>́ </a:t>
            </a:r>
            <a:r>
              <a:rPr lang="hu-HU" sz="2000" dirty="0" err="1"/>
              <a:t>hálón</a:t>
            </a:r>
            <a:r>
              <a:rPr lang="hu-HU" sz="2000" dirty="0"/>
              <a:t> </a:t>
            </a:r>
          </a:p>
        </p:txBody>
      </p:sp>
      <p:pic>
        <p:nvPicPr>
          <p:cNvPr id="1025" name="Picture 1" descr="page42image35042512">
            <a:extLst>
              <a:ext uri="{FF2B5EF4-FFF2-40B4-BE49-F238E27FC236}">
                <a16:creationId xmlns:a16="http://schemas.microsoft.com/office/drawing/2014/main" id="{C818C908-D5DB-A64D-958E-89A598FF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21" y="184150"/>
            <a:ext cx="403013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42image35042096">
            <a:extLst>
              <a:ext uri="{FF2B5EF4-FFF2-40B4-BE49-F238E27FC236}">
                <a16:creationId xmlns:a16="http://schemas.microsoft.com/office/drawing/2014/main" id="{40557ADF-811F-E147-8A8B-85271823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412836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666C64-BA30-484B-BA6F-055E84ABF889}"/>
              </a:ext>
            </a:extLst>
          </p:cNvPr>
          <p:cNvSpPr/>
          <p:nvPr/>
        </p:nvSpPr>
        <p:spPr>
          <a:xfrm>
            <a:off x="880054" y="4641986"/>
            <a:ext cx="7069667" cy="5107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4E5B5-F1F6-7F44-8D06-06A2AFFC67F8}"/>
              </a:ext>
            </a:extLst>
          </p:cNvPr>
          <p:cNvGrpSpPr/>
          <p:nvPr/>
        </p:nvGrpSpPr>
        <p:grpSpPr>
          <a:xfrm>
            <a:off x="880054" y="2799044"/>
            <a:ext cx="7069667" cy="510749"/>
            <a:chOff x="880054" y="2799044"/>
            <a:chExt cx="7069667" cy="5107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C2430A-6899-4E41-94A8-D03B3D06D47D}"/>
                </a:ext>
              </a:extLst>
            </p:cNvPr>
            <p:cNvSpPr/>
            <p:nvPr/>
          </p:nvSpPr>
          <p:spPr>
            <a:xfrm>
              <a:off x="880054" y="2799044"/>
              <a:ext cx="7069667" cy="5107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Graphic 4" descr="Tick with solid fill">
              <a:extLst>
                <a:ext uri="{FF2B5EF4-FFF2-40B4-BE49-F238E27FC236}">
                  <a16:creationId xmlns:a16="http://schemas.microsoft.com/office/drawing/2014/main" id="{0C15D1BF-D6D9-8243-B9C5-680BDE103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355852" y="2884873"/>
              <a:ext cx="337992" cy="33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0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A1581E-4B91-5B4C-99D6-E7748EA6F92F}"/>
              </a:ext>
            </a:extLst>
          </p:cNvPr>
          <p:cNvCxnSpPr>
            <a:cxnSpLocks/>
          </p:cNvCxnSpPr>
          <p:nvPr/>
        </p:nvCxnSpPr>
        <p:spPr>
          <a:xfrm>
            <a:off x="4405653" y="3554154"/>
            <a:ext cx="1982654" cy="602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16B25A-BC37-4548-A2F1-095687FA9AE4}"/>
              </a:ext>
            </a:extLst>
          </p:cNvPr>
          <p:cNvCxnSpPr>
            <a:cxnSpLocks/>
          </p:cNvCxnSpPr>
          <p:nvPr/>
        </p:nvCxnSpPr>
        <p:spPr>
          <a:xfrm>
            <a:off x="6400800" y="4206530"/>
            <a:ext cx="1378390" cy="784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C43B24-0EFE-2846-A55F-7750CAED246F}"/>
              </a:ext>
            </a:extLst>
          </p:cNvPr>
          <p:cNvCxnSpPr>
            <a:cxnSpLocks/>
          </p:cNvCxnSpPr>
          <p:nvPr/>
        </p:nvCxnSpPr>
        <p:spPr>
          <a:xfrm flipV="1">
            <a:off x="7810301" y="4479809"/>
            <a:ext cx="1082354" cy="431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60E0E-A9A2-1E42-B4A5-60A837062087}"/>
              </a:ext>
            </a:extLst>
          </p:cNvPr>
          <p:cNvCxnSpPr>
            <a:cxnSpLocks/>
          </p:cNvCxnSpPr>
          <p:nvPr/>
        </p:nvCxnSpPr>
        <p:spPr>
          <a:xfrm>
            <a:off x="7721058" y="241740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D957F6-8BCA-9D42-A577-49D760C6C1F1}"/>
              </a:ext>
            </a:extLst>
          </p:cNvPr>
          <p:cNvCxnSpPr>
            <a:cxnSpLocks/>
          </p:cNvCxnSpPr>
          <p:nvPr/>
        </p:nvCxnSpPr>
        <p:spPr>
          <a:xfrm>
            <a:off x="4415150" y="24291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D33E216-3205-D34A-B55B-09122776D98E}"/>
              </a:ext>
            </a:extLst>
          </p:cNvPr>
          <p:cNvSpPr txBox="1"/>
          <p:nvPr/>
        </p:nvSpPr>
        <p:spPr>
          <a:xfrm>
            <a:off x="4898495" y="1646116"/>
            <a:ext cx="438568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Kevés pont → rossz egyezés.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Közelítsünk </a:t>
            </a:r>
            <a:r>
              <a:rPr lang="hu-HU" sz="2000" dirty="0" err="1">
                <a:solidFill>
                  <a:srgbClr val="FF0000"/>
                </a:solidFill>
              </a:rPr>
              <a:t>splineokkal</a:t>
            </a:r>
            <a:r>
              <a:rPr lang="hu-HU" sz="2000" dirty="0">
                <a:solidFill>
                  <a:srgbClr val="FF0000"/>
                </a:solidFill>
              </a:rPr>
              <a:t> szakaszok helyett!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EB79D5-663A-6E47-A717-94434DAF572A}"/>
              </a:ext>
            </a:extLst>
          </p:cNvPr>
          <p:cNvCxnSpPr>
            <a:cxnSpLocks/>
          </p:cNvCxnSpPr>
          <p:nvPr/>
        </p:nvCxnSpPr>
        <p:spPr>
          <a:xfrm>
            <a:off x="3923314" y="261198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FC97AC-913B-6647-8E1D-580AD67C5B59}"/>
              </a:ext>
            </a:extLst>
          </p:cNvPr>
          <p:cNvCxnSpPr>
            <a:cxnSpLocks/>
          </p:cNvCxnSpPr>
          <p:nvPr/>
        </p:nvCxnSpPr>
        <p:spPr>
          <a:xfrm>
            <a:off x="10157859" y="2217126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DF30CC2-956D-8849-AC6A-77663DC23F91}"/>
              </a:ext>
            </a:extLst>
          </p:cNvPr>
          <p:cNvSpPr/>
          <p:nvPr/>
        </p:nvSpPr>
        <p:spPr>
          <a:xfrm>
            <a:off x="3819662" y="494754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79C9C87-66B5-E440-8179-D6AA47BB6F77}"/>
              </a:ext>
            </a:extLst>
          </p:cNvPr>
          <p:cNvSpPr/>
          <p:nvPr/>
        </p:nvSpPr>
        <p:spPr>
          <a:xfrm>
            <a:off x="10085380" y="343047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7BF071-0F9F-D349-8168-BCD6110C4FFA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 flipH="1">
            <a:off x="3925880" y="3673355"/>
            <a:ext cx="417159" cy="1274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7F5DC5E-2693-7144-947B-A66AED3BB4F2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9012362" y="3542732"/>
            <a:ext cx="1073018" cy="930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1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AE28A8-EC17-D349-B7B0-F6045D383BED}"/>
              </a:ext>
            </a:extLst>
          </p:cNvPr>
          <p:cNvCxnSpPr>
            <a:cxnSpLocks/>
          </p:cNvCxnSpPr>
          <p:nvPr/>
        </p:nvCxnSpPr>
        <p:spPr>
          <a:xfrm flipH="1">
            <a:off x="3028551" y="3137344"/>
            <a:ext cx="3230072" cy="69058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E442595-8A25-A94E-B3A3-CF4014B10C8A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DC9A0F-F727-D245-8F00-0B9ABB4BE83C}"/>
              </a:ext>
            </a:extLst>
          </p:cNvPr>
          <p:cNvSpPr/>
          <p:nvPr/>
        </p:nvSpPr>
        <p:spPr>
          <a:xfrm>
            <a:off x="7597865" y="479892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60E0E-A9A2-1E42-B4A5-60A837062087}"/>
              </a:ext>
            </a:extLst>
          </p:cNvPr>
          <p:cNvCxnSpPr>
            <a:cxnSpLocks/>
          </p:cNvCxnSpPr>
          <p:nvPr/>
        </p:nvCxnSpPr>
        <p:spPr>
          <a:xfrm>
            <a:off x="7721058" y="241740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D957F6-8BCA-9D42-A577-49D760C6C1F1}"/>
              </a:ext>
            </a:extLst>
          </p:cNvPr>
          <p:cNvCxnSpPr>
            <a:cxnSpLocks/>
          </p:cNvCxnSpPr>
          <p:nvPr/>
        </p:nvCxnSpPr>
        <p:spPr>
          <a:xfrm>
            <a:off x="4415150" y="24291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D33E216-3205-D34A-B55B-09122776D98E}"/>
              </a:ext>
            </a:extLst>
          </p:cNvPr>
          <p:cNvSpPr txBox="1"/>
          <p:nvPr/>
        </p:nvSpPr>
        <p:spPr>
          <a:xfrm>
            <a:off x="4898495" y="1646116"/>
            <a:ext cx="438568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Kevés pont → rossz egyezés.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Közelítsünk </a:t>
            </a:r>
            <a:r>
              <a:rPr lang="hu-HU" sz="2000" dirty="0" err="1">
                <a:solidFill>
                  <a:srgbClr val="FF0000"/>
                </a:solidFill>
              </a:rPr>
              <a:t>splineokkal</a:t>
            </a:r>
            <a:r>
              <a:rPr lang="hu-HU" sz="2000" dirty="0">
                <a:solidFill>
                  <a:srgbClr val="FF0000"/>
                </a:solidFill>
              </a:rPr>
              <a:t> szakaszok helyett!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EB79D5-663A-6E47-A717-94434DAF572A}"/>
              </a:ext>
            </a:extLst>
          </p:cNvPr>
          <p:cNvCxnSpPr>
            <a:cxnSpLocks/>
          </p:cNvCxnSpPr>
          <p:nvPr/>
        </p:nvCxnSpPr>
        <p:spPr>
          <a:xfrm>
            <a:off x="3923314" y="261198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FC97AC-913B-6647-8E1D-580AD67C5B59}"/>
              </a:ext>
            </a:extLst>
          </p:cNvPr>
          <p:cNvCxnSpPr>
            <a:cxnSpLocks/>
          </p:cNvCxnSpPr>
          <p:nvPr/>
        </p:nvCxnSpPr>
        <p:spPr>
          <a:xfrm>
            <a:off x="10157859" y="2217126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DF30CC2-956D-8849-AC6A-77663DC23F91}"/>
              </a:ext>
            </a:extLst>
          </p:cNvPr>
          <p:cNvSpPr/>
          <p:nvPr/>
        </p:nvSpPr>
        <p:spPr>
          <a:xfrm>
            <a:off x="3819662" y="494754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79C9C87-66B5-E440-8179-D6AA47BB6F77}"/>
              </a:ext>
            </a:extLst>
          </p:cNvPr>
          <p:cNvSpPr/>
          <p:nvPr/>
        </p:nvSpPr>
        <p:spPr>
          <a:xfrm>
            <a:off x="10085380" y="343047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0B1B203-0455-F349-8424-CA92E25FFEFF}"/>
              </a:ext>
            </a:extLst>
          </p:cNvPr>
          <p:cNvSpPr/>
          <p:nvPr/>
        </p:nvSpPr>
        <p:spPr>
          <a:xfrm>
            <a:off x="3923314" y="3534794"/>
            <a:ext cx="6270167" cy="1552825"/>
          </a:xfrm>
          <a:custGeom>
            <a:avLst/>
            <a:gdLst>
              <a:gd name="connsiteX0" fmla="*/ 0 w 6265718"/>
              <a:gd name="connsiteY0" fmla="*/ 1498416 h 1498416"/>
              <a:gd name="connsiteX1" fmla="*/ 477981 w 6265718"/>
              <a:gd name="connsiteY1" fmla="*/ 22907 h 1498416"/>
              <a:gd name="connsiteX2" fmla="*/ 2473036 w 6265718"/>
              <a:gd name="connsiteY2" fmla="*/ 656752 h 1498416"/>
              <a:gd name="connsiteX3" fmla="*/ 3792681 w 6265718"/>
              <a:gd name="connsiteY3" fmla="*/ 1425680 h 1498416"/>
              <a:gd name="connsiteX4" fmla="*/ 5070763 w 6265718"/>
              <a:gd name="connsiteY4" fmla="*/ 968480 h 1498416"/>
              <a:gd name="connsiteX5" fmla="*/ 6265718 w 6265718"/>
              <a:gd name="connsiteY5" fmla="*/ 22907 h 149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18" h="1498416">
                <a:moveTo>
                  <a:pt x="0" y="1498416"/>
                </a:moveTo>
                <a:cubicBezTo>
                  <a:pt x="32904" y="830800"/>
                  <a:pt x="65808" y="163184"/>
                  <a:pt x="477981" y="22907"/>
                </a:cubicBezTo>
                <a:cubicBezTo>
                  <a:pt x="890154" y="-117370"/>
                  <a:pt x="1920586" y="422957"/>
                  <a:pt x="2473036" y="656752"/>
                </a:cubicBezTo>
                <a:cubicBezTo>
                  <a:pt x="3025486" y="890547"/>
                  <a:pt x="3359727" y="1373725"/>
                  <a:pt x="3792681" y="1425680"/>
                </a:cubicBezTo>
                <a:cubicBezTo>
                  <a:pt x="4225635" y="1477635"/>
                  <a:pt x="4658590" y="1202275"/>
                  <a:pt x="5070763" y="968480"/>
                </a:cubicBezTo>
                <a:cubicBezTo>
                  <a:pt x="5482936" y="734685"/>
                  <a:pt x="5874327" y="378796"/>
                  <a:pt x="6265718" y="229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71679B-5500-E64B-B565-9F666193628D}"/>
              </a:ext>
            </a:extLst>
          </p:cNvPr>
          <p:cNvSpPr txBox="1"/>
          <p:nvPr/>
        </p:nvSpPr>
        <p:spPr>
          <a:xfrm>
            <a:off x="2838786" y="3440089"/>
            <a:ext cx="62831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érintő</a:t>
            </a:r>
          </a:p>
        </p:txBody>
      </p:sp>
    </p:spTree>
    <p:extLst>
      <p:ext uri="{BB962C8B-B14F-4D97-AF65-F5344CB8AC3E}">
        <p14:creationId xmlns:p14="http://schemas.microsoft.com/office/powerpoint/2010/main" val="2628320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746AFA-9EB8-9A45-B35D-7D1C04F0C6CB}"/>
              </a:ext>
            </a:extLst>
          </p:cNvPr>
          <p:cNvCxnSpPr>
            <a:cxnSpLocks/>
          </p:cNvCxnSpPr>
          <p:nvPr/>
        </p:nvCxnSpPr>
        <p:spPr>
          <a:xfrm>
            <a:off x="7704083" y="514799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60E0E-A9A2-1E42-B4A5-60A837062087}"/>
              </a:ext>
            </a:extLst>
          </p:cNvPr>
          <p:cNvCxnSpPr>
            <a:cxnSpLocks/>
          </p:cNvCxnSpPr>
          <p:nvPr/>
        </p:nvCxnSpPr>
        <p:spPr>
          <a:xfrm>
            <a:off x="7721058" y="241740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D957F6-8BCA-9D42-A577-49D760C6C1F1}"/>
              </a:ext>
            </a:extLst>
          </p:cNvPr>
          <p:cNvCxnSpPr>
            <a:cxnSpLocks/>
          </p:cNvCxnSpPr>
          <p:nvPr/>
        </p:nvCxnSpPr>
        <p:spPr>
          <a:xfrm>
            <a:off x="4415150" y="2429125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EB79D5-663A-6E47-A717-94434DAF572A}"/>
              </a:ext>
            </a:extLst>
          </p:cNvPr>
          <p:cNvCxnSpPr>
            <a:cxnSpLocks/>
          </p:cNvCxnSpPr>
          <p:nvPr/>
        </p:nvCxnSpPr>
        <p:spPr>
          <a:xfrm>
            <a:off x="3923314" y="261198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FC97AC-913B-6647-8E1D-580AD67C5B59}"/>
              </a:ext>
            </a:extLst>
          </p:cNvPr>
          <p:cNvCxnSpPr>
            <a:cxnSpLocks/>
          </p:cNvCxnSpPr>
          <p:nvPr/>
        </p:nvCxnSpPr>
        <p:spPr>
          <a:xfrm>
            <a:off x="10157859" y="2217126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DF30CC2-956D-8849-AC6A-77663DC23F91}"/>
              </a:ext>
            </a:extLst>
          </p:cNvPr>
          <p:cNvSpPr/>
          <p:nvPr/>
        </p:nvSpPr>
        <p:spPr>
          <a:xfrm>
            <a:off x="3819662" y="494754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79C9C87-66B5-E440-8179-D6AA47BB6F77}"/>
              </a:ext>
            </a:extLst>
          </p:cNvPr>
          <p:cNvSpPr/>
          <p:nvPr/>
        </p:nvSpPr>
        <p:spPr>
          <a:xfrm>
            <a:off x="10085380" y="343047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FC73F6-840D-D644-B723-F42E2D4FA3C4}"/>
              </a:ext>
            </a:extLst>
          </p:cNvPr>
          <p:cNvSpPr txBox="1"/>
          <p:nvPr/>
        </p:nvSpPr>
        <p:spPr>
          <a:xfrm>
            <a:off x="3730488" y="1657763"/>
            <a:ext cx="615187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Figyelem! Ha nincs elég pont, akkor hiába sima a függvény,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mégis nagy eltérés lehet az elméleti alakhoz képest.</a:t>
            </a:r>
          </a:p>
        </p:txBody>
      </p:sp>
    </p:spTree>
    <p:extLst>
      <p:ext uri="{BB962C8B-B14F-4D97-AF65-F5344CB8AC3E}">
        <p14:creationId xmlns:p14="http://schemas.microsoft.com/office/powerpoint/2010/main" val="2100129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3733D1FB-E1FC-9A4C-9954-90C5BB196BE6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222" y="5436624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C90A43-180E-6B42-BBB5-CBD8584BE875}"/>
              </a:ext>
            </a:extLst>
          </p:cNvPr>
          <p:cNvCxnSpPr>
            <a:cxnSpLocks/>
          </p:cNvCxnSpPr>
          <p:nvPr/>
        </p:nvCxnSpPr>
        <p:spPr>
          <a:xfrm>
            <a:off x="6400800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E94ACA-3146-3F47-AB57-0F7FAEBADE23}"/>
              </a:ext>
            </a:extLst>
          </p:cNvPr>
          <p:cNvSpPr/>
          <p:nvPr/>
        </p:nvSpPr>
        <p:spPr>
          <a:xfrm>
            <a:off x="6294582" y="408422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BC5473-8E89-2146-A158-7BDE90EC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A012F7-0B2C-DA43-9F25-5024875AE05B}"/>
              </a:ext>
            </a:extLst>
          </p:cNvPr>
          <p:cNvCxnSpPr>
            <a:cxnSpLocks/>
          </p:cNvCxnSpPr>
          <p:nvPr/>
        </p:nvCxnSpPr>
        <p:spPr>
          <a:xfrm>
            <a:off x="3921861" y="516731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4D2D7F-42C0-3D45-9CC7-B6CD5CA42F2E}"/>
              </a:ext>
            </a:extLst>
          </p:cNvPr>
          <p:cNvCxnSpPr>
            <a:cxnSpLocks/>
          </p:cNvCxnSpPr>
          <p:nvPr/>
        </p:nvCxnSpPr>
        <p:spPr>
          <a:xfrm>
            <a:off x="8998873" y="5133361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BE760-364A-CA49-9264-8A9DC264C0B5}"/>
              </a:ext>
            </a:extLst>
          </p:cNvPr>
          <p:cNvSpPr/>
          <p:nvPr/>
        </p:nvSpPr>
        <p:spPr>
          <a:xfrm>
            <a:off x="8892655" y="436755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A53AF4-327A-E64F-A02C-8DB2A236D42B}"/>
              </a:ext>
            </a:extLst>
          </p:cNvPr>
          <p:cNvCxnSpPr>
            <a:cxnSpLocks/>
          </p:cNvCxnSpPr>
          <p:nvPr/>
        </p:nvCxnSpPr>
        <p:spPr>
          <a:xfrm>
            <a:off x="8998873" y="2288447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0130C3-A94D-0043-BC1C-0BBD1BD0C898}"/>
              </a:ext>
            </a:extLst>
          </p:cNvPr>
          <p:cNvCxnSpPr>
            <a:cxnSpLocks/>
          </p:cNvCxnSpPr>
          <p:nvPr/>
        </p:nvCxnSpPr>
        <p:spPr>
          <a:xfrm>
            <a:off x="6408073" y="2405678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D33E216-3205-D34A-B55B-09122776D98E}"/>
              </a:ext>
            </a:extLst>
          </p:cNvPr>
          <p:cNvSpPr txBox="1"/>
          <p:nvPr/>
        </p:nvSpPr>
        <p:spPr>
          <a:xfrm>
            <a:off x="3730488" y="1657763"/>
            <a:ext cx="615187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Figyelem! Ha nincs elég pont, akkor hiába sima a függvény,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mégis nagy eltérés lehet az elméleti alakhoz képest.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EB79D5-663A-6E47-A717-94434DAF572A}"/>
              </a:ext>
            </a:extLst>
          </p:cNvPr>
          <p:cNvCxnSpPr>
            <a:cxnSpLocks/>
          </p:cNvCxnSpPr>
          <p:nvPr/>
        </p:nvCxnSpPr>
        <p:spPr>
          <a:xfrm>
            <a:off x="3923314" y="2611981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FC97AC-913B-6647-8E1D-580AD67C5B59}"/>
              </a:ext>
            </a:extLst>
          </p:cNvPr>
          <p:cNvCxnSpPr>
            <a:cxnSpLocks/>
          </p:cNvCxnSpPr>
          <p:nvPr/>
        </p:nvCxnSpPr>
        <p:spPr>
          <a:xfrm>
            <a:off x="10157859" y="2217126"/>
            <a:ext cx="0" cy="37822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DF30CC2-956D-8849-AC6A-77663DC23F91}"/>
              </a:ext>
            </a:extLst>
          </p:cNvPr>
          <p:cNvSpPr/>
          <p:nvPr/>
        </p:nvSpPr>
        <p:spPr>
          <a:xfrm>
            <a:off x="3819662" y="494754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79C9C87-66B5-E440-8179-D6AA47BB6F77}"/>
              </a:ext>
            </a:extLst>
          </p:cNvPr>
          <p:cNvSpPr/>
          <p:nvPr/>
        </p:nvSpPr>
        <p:spPr>
          <a:xfrm>
            <a:off x="10085380" y="343047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E4639C-7413-664E-AA67-B637F37B6629}"/>
              </a:ext>
            </a:extLst>
          </p:cNvPr>
          <p:cNvSpPr/>
          <p:nvPr/>
        </p:nvSpPr>
        <p:spPr>
          <a:xfrm>
            <a:off x="3945699" y="3507288"/>
            <a:ext cx="6250487" cy="1565753"/>
          </a:xfrm>
          <a:custGeom>
            <a:avLst/>
            <a:gdLst>
              <a:gd name="connsiteX0" fmla="*/ 0 w 6250487"/>
              <a:gd name="connsiteY0" fmla="*/ 1565753 h 1565753"/>
              <a:gd name="connsiteX1" fmla="*/ 2517731 w 6250487"/>
              <a:gd name="connsiteY1" fmla="*/ 688931 h 1565753"/>
              <a:gd name="connsiteX2" fmla="*/ 5073041 w 6250487"/>
              <a:gd name="connsiteY2" fmla="*/ 977030 h 1565753"/>
              <a:gd name="connsiteX3" fmla="*/ 6250487 w 6250487"/>
              <a:gd name="connsiteY3" fmla="*/ 0 h 156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0487" h="1565753">
                <a:moveTo>
                  <a:pt x="0" y="1565753"/>
                </a:moveTo>
                <a:cubicBezTo>
                  <a:pt x="836112" y="1176402"/>
                  <a:pt x="1672224" y="787051"/>
                  <a:pt x="2517731" y="688931"/>
                </a:cubicBezTo>
                <a:cubicBezTo>
                  <a:pt x="3363238" y="590810"/>
                  <a:pt x="4450915" y="1091852"/>
                  <a:pt x="5073041" y="977030"/>
                </a:cubicBezTo>
                <a:cubicBezTo>
                  <a:pt x="5695167" y="862208"/>
                  <a:pt x="5972827" y="431104"/>
                  <a:pt x="625048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913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PARAMÉTERES FV ÁBRÁZOLÁSA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/>
              <p:nvPr/>
            </p:nvSpPr>
            <p:spPr>
              <a:xfrm>
                <a:off x="971107" y="1481248"/>
                <a:ext cx="78136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hu-HU" sz="2000" b="0" dirty="0"/>
                  <a:t>Adott az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u-HU" sz="2000" dirty="0"/>
                  <a:t> paraméteres alakban. Ábrázoljuk az x-y síkon!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7" y="1481248"/>
                <a:ext cx="7813677" cy="307777"/>
              </a:xfrm>
              <a:prstGeom prst="rect">
                <a:avLst/>
              </a:prstGeom>
              <a:blipFill>
                <a:blip r:embed="rId15"/>
                <a:stretch>
                  <a:fillRect l="-1948" t="-24000" b="-4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17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PARAMÉTERES FV ÁBRÁZOLÁSA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/>
              <p:nvPr/>
            </p:nvSpPr>
            <p:spPr>
              <a:xfrm>
                <a:off x="971107" y="1481248"/>
                <a:ext cx="78136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000" b="0" dirty="0"/>
                  <a:t>Adott az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u-HU" sz="2000" dirty="0"/>
                  <a:t> paraméteres alakban. Ábrázoljuk az x-y síkon!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7" y="1481248"/>
                <a:ext cx="7813677" cy="307777"/>
              </a:xfrm>
              <a:prstGeom prst="rect">
                <a:avLst/>
              </a:prstGeom>
              <a:blipFill>
                <a:blip r:embed="rId15"/>
                <a:stretch>
                  <a:fillRect l="-1948" t="-24000" b="-4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8A188-E675-C74F-AAB0-17903FF37FBF}"/>
                  </a:ext>
                </a:extLst>
              </p:cNvPr>
              <p:cNvSpPr txBox="1"/>
              <p:nvPr/>
            </p:nvSpPr>
            <p:spPr>
              <a:xfrm>
                <a:off x="6658091" y="2613688"/>
                <a:ext cx="2493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8A188-E675-C74F-AAB0-17903FF37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91" y="2613688"/>
                <a:ext cx="2493760" cy="369332"/>
              </a:xfrm>
              <a:prstGeom prst="rect">
                <a:avLst/>
              </a:prstGeom>
              <a:blipFill>
                <a:blip r:embed="rId16"/>
                <a:stretch>
                  <a:fillRect l="-1015" r="-4061" b="-3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0E22BED-1CAF-5346-9D8A-996005862164}"/>
              </a:ext>
            </a:extLst>
          </p:cNvPr>
          <p:cNvSpPr txBox="1"/>
          <p:nvPr/>
        </p:nvSpPr>
        <p:spPr>
          <a:xfrm>
            <a:off x="7724651" y="4153919"/>
            <a:ext cx="14575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dirty="0"/>
              <a:t>← elméleti alak</a:t>
            </a:r>
          </a:p>
        </p:txBody>
      </p:sp>
    </p:spTree>
    <p:extLst>
      <p:ext uri="{BB962C8B-B14F-4D97-AF65-F5344CB8AC3E}">
        <p14:creationId xmlns:p14="http://schemas.microsoft.com/office/powerpoint/2010/main" val="261352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PARAMÉTERES FV ÁBRÁZOLÁSA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/>
              <p:nvPr/>
            </p:nvSpPr>
            <p:spPr>
              <a:xfrm>
                <a:off x="971107" y="1481248"/>
                <a:ext cx="78136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000" b="0" dirty="0"/>
                  <a:t>Adott az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u-HU" sz="2000" dirty="0"/>
                  <a:t> paraméteres alakban. Ábrázoljuk az x-y síkon!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7" y="1481248"/>
                <a:ext cx="7813677" cy="307777"/>
              </a:xfrm>
              <a:prstGeom prst="rect">
                <a:avLst/>
              </a:prstGeom>
              <a:blipFill>
                <a:blip r:embed="rId15"/>
                <a:stretch>
                  <a:fillRect l="-1948" t="-24000" b="-4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8A188-E675-C74F-AAB0-17903FF37FBF}"/>
                  </a:ext>
                </a:extLst>
              </p:cNvPr>
              <p:cNvSpPr txBox="1"/>
              <p:nvPr/>
            </p:nvSpPr>
            <p:spPr>
              <a:xfrm>
                <a:off x="6658091" y="2613688"/>
                <a:ext cx="2493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8A188-E675-C74F-AAB0-17903FF37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91" y="2613688"/>
                <a:ext cx="2493760" cy="369332"/>
              </a:xfrm>
              <a:prstGeom prst="rect">
                <a:avLst/>
              </a:prstGeom>
              <a:blipFill>
                <a:blip r:embed="rId16"/>
                <a:stretch>
                  <a:fillRect l="-1015" r="-4061" b="-3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0E22BED-1CAF-5346-9D8A-996005862164}"/>
              </a:ext>
            </a:extLst>
          </p:cNvPr>
          <p:cNvSpPr txBox="1"/>
          <p:nvPr/>
        </p:nvSpPr>
        <p:spPr>
          <a:xfrm>
            <a:off x="7724651" y="4153919"/>
            <a:ext cx="14575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dirty="0"/>
              <a:t>← elméleti alak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CB8203-9660-F943-8FF2-2D916D342050}"/>
              </a:ext>
            </a:extLst>
          </p:cNvPr>
          <p:cNvSpPr txBox="1"/>
          <p:nvPr/>
        </p:nvSpPr>
        <p:spPr>
          <a:xfrm>
            <a:off x="652518" y="6134617"/>
            <a:ext cx="67799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Lehetséges, hogy nincs az így megadott függvénynek y=f(x) alakja.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91E328-D71C-6949-A175-FD2BE4BCC7C7}"/>
              </a:ext>
            </a:extLst>
          </p:cNvPr>
          <p:cNvCxnSpPr>
            <a:cxnSpLocks/>
          </p:cNvCxnSpPr>
          <p:nvPr/>
        </p:nvCxnSpPr>
        <p:spPr>
          <a:xfrm>
            <a:off x="5806824" y="2400300"/>
            <a:ext cx="0" cy="378229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77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8A188-E675-C74F-AAB0-17903FF37FBF}"/>
                  </a:ext>
                </a:extLst>
              </p:cNvPr>
              <p:cNvSpPr txBox="1"/>
              <p:nvPr/>
            </p:nvSpPr>
            <p:spPr>
              <a:xfrm>
                <a:off x="6658091" y="2613688"/>
                <a:ext cx="2493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8A188-E675-C74F-AAB0-17903FF37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91" y="2613688"/>
                <a:ext cx="2493760" cy="369332"/>
              </a:xfrm>
              <a:prstGeom prst="rect">
                <a:avLst/>
              </a:prstGeom>
              <a:blipFill>
                <a:blip r:embed="rId15"/>
                <a:stretch>
                  <a:fillRect l="-1015" r="-4061" b="-3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0E22BED-1CAF-5346-9D8A-996005862164}"/>
              </a:ext>
            </a:extLst>
          </p:cNvPr>
          <p:cNvSpPr txBox="1"/>
          <p:nvPr/>
        </p:nvSpPr>
        <p:spPr>
          <a:xfrm>
            <a:off x="7724651" y="4153919"/>
            <a:ext cx="14575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dirty="0"/>
              <a:t>← elméleti alak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/>
              <p:nvPr/>
            </p:nvSpPr>
            <p:spPr>
              <a:xfrm>
                <a:off x="778502" y="822138"/>
                <a:ext cx="480701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hu-HU" sz="2400" b="0" dirty="0">
                    <a:solidFill>
                      <a:schemeClr val="tx1"/>
                    </a:solidFill>
                  </a:rPr>
                  <a:t>Írjuk fel az alábbi alakban a függvényt!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</a:rPr>
                        <m:t>𝑦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02" y="822138"/>
                <a:ext cx="4807011" cy="1107996"/>
              </a:xfrm>
              <a:prstGeom prst="rect">
                <a:avLst/>
              </a:prstGeom>
              <a:blipFill>
                <a:blip r:embed="rId16"/>
                <a:stretch>
                  <a:fillRect l="-3958" t="-7865" r="-2375" b="-56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FDB16214-78BE-F84D-A4DA-4708524C558B}"/>
              </a:ext>
            </a:extLst>
          </p:cNvPr>
          <p:cNvSpPr/>
          <p:nvPr/>
        </p:nvSpPr>
        <p:spPr>
          <a:xfrm>
            <a:off x="495300" y="1196734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97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/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blipFill>
                <a:blip r:embed="rId15"/>
                <a:stretch>
                  <a:fillRect l="-4206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FDB16214-78BE-F84D-A4DA-4708524C558B}"/>
              </a:ext>
            </a:extLst>
          </p:cNvPr>
          <p:cNvSpPr/>
          <p:nvPr/>
        </p:nvSpPr>
        <p:spPr>
          <a:xfrm>
            <a:off x="639058" y="603967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3F4B7-6D38-DD4D-802D-E52EDC8C0D0E}"/>
              </a:ext>
            </a:extLst>
          </p:cNvPr>
          <p:cNvSpPr txBox="1"/>
          <p:nvPr/>
        </p:nvSpPr>
        <p:spPr>
          <a:xfrm>
            <a:off x="2605644" y="607978"/>
            <a:ext cx="80536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000" dirty="0"/>
              <a:t>Vegyünk fel diszkrét </a:t>
            </a:r>
            <a:r>
              <a:rPr lang="hu-HU" sz="2000" i="1" dirty="0"/>
              <a:t>t </a:t>
            </a:r>
            <a:r>
              <a:rPr lang="hu-HU" sz="2000" dirty="0"/>
              <a:t>értékeket és értékeljük ki az f(t) és g(t) függvényeket! </a:t>
            </a:r>
          </a:p>
          <a:p>
            <a:r>
              <a:rPr lang="hu-HU" sz="2000" dirty="0"/>
              <a:t>Ezzel </a:t>
            </a:r>
            <a:r>
              <a:rPr lang="hu-HU" sz="2000" dirty="0" err="1"/>
              <a:t>x,y</a:t>
            </a:r>
            <a:r>
              <a:rPr lang="hu-HU" sz="2000" dirty="0"/>
              <a:t> pontpárokat kapunk, amelyeket már tudunk ábrázolni</a:t>
            </a:r>
          </a:p>
        </p:txBody>
      </p:sp>
    </p:spTree>
    <p:extLst>
      <p:ext uri="{BB962C8B-B14F-4D97-AF65-F5344CB8AC3E}">
        <p14:creationId xmlns:p14="http://schemas.microsoft.com/office/powerpoint/2010/main" val="272841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/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blipFill>
                <a:blip r:embed="rId15"/>
                <a:stretch>
                  <a:fillRect l="-4206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FDB16214-78BE-F84D-A4DA-4708524C558B}"/>
              </a:ext>
            </a:extLst>
          </p:cNvPr>
          <p:cNvSpPr/>
          <p:nvPr/>
        </p:nvSpPr>
        <p:spPr>
          <a:xfrm>
            <a:off x="639058" y="603967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3F4B7-6D38-DD4D-802D-E52EDC8C0D0E}"/>
              </a:ext>
            </a:extLst>
          </p:cNvPr>
          <p:cNvSpPr txBox="1"/>
          <p:nvPr/>
        </p:nvSpPr>
        <p:spPr>
          <a:xfrm>
            <a:off x="2605644" y="607978"/>
            <a:ext cx="80536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000" dirty="0"/>
              <a:t>Vegyünk fel diszkrét </a:t>
            </a:r>
            <a:r>
              <a:rPr lang="hu-HU" sz="2000" i="1" dirty="0"/>
              <a:t>t </a:t>
            </a:r>
            <a:r>
              <a:rPr lang="hu-HU" sz="2000" dirty="0"/>
              <a:t>értékeket és értékeljük ki az f(t) és g(t) függvényeket! </a:t>
            </a:r>
          </a:p>
          <a:p>
            <a:r>
              <a:rPr lang="hu-HU" sz="2000" dirty="0"/>
              <a:t>Ezzel </a:t>
            </a:r>
            <a:r>
              <a:rPr lang="hu-HU" sz="2000" dirty="0" err="1"/>
              <a:t>x,y</a:t>
            </a:r>
            <a:r>
              <a:rPr lang="hu-HU" sz="2000" dirty="0"/>
              <a:t> pontpárokat kapunk, amelyeket már tudunk ábrázolni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91A04-107F-264C-A070-ECE17FD25F20}"/>
                  </a:ext>
                </a:extLst>
              </p:cNvPr>
              <p:cNvSpPr txBox="1"/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91A04-107F-264C-A070-ECE17FD2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blipFill>
                <a:blip r:embed="rId16"/>
                <a:stretch>
                  <a:fillRect l="-3721" b="-118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2D0D3C-B195-044A-B66B-CD227D51A608}"/>
                  </a:ext>
                </a:extLst>
              </p:cNvPr>
              <p:cNvSpPr txBox="1"/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2D0D3C-B195-044A-B66B-CD227D51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blipFill>
                <a:blip r:embed="rId17"/>
                <a:stretch>
                  <a:fillRect l="-20000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14EFC089-452F-FB4C-9C77-7142EF3F610E}"/>
              </a:ext>
            </a:extLst>
          </p:cNvPr>
          <p:cNvSpPr/>
          <p:nvPr/>
        </p:nvSpPr>
        <p:spPr>
          <a:xfrm>
            <a:off x="1135490" y="2030968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05C1C-B96F-6745-A80B-A112C224AB48}"/>
              </a:ext>
            </a:extLst>
          </p:cNvPr>
          <p:cNvCxnSpPr>
            <a:cxnSpLocks/>
          </p:cNvCxnSpPr>
          <p:nvPr/>
        </p:nvCxnSpPr>
        <p:spPr>
          <a:xfrm>
            <a:off x="4606758" y="5090325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835FD9A-5159-1F45-8E43-6282FBFD2A83}"/>
              </a:ext>
            </a:extLst>
          </p:cNvPr>
          <p:cNvSpPr/>
          <p:nvPr/>
        </p:nvSpPr>
        <p:spPr>
          <a:xfrm>
            <a:off x="4496013" y="565246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/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/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blipFill>
                <a:blip r:embed="rId19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A1E5C9-6E7C-5C43-9D3B-1F3F1BC95C94}"/>
              </a:ext>
            </a:extLst>
          </p:cNvPr>
          <p:cNvCxnSpPr>
            <a:cxnSpLocks/>
          </p:cNvCxnSpPr>
          <p:nvPr/>
        </p:nvCxnSpPr>
        <p:spPr>
          <a:xfrm rot="5400000">
            <a:off x="5022574" y="559431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BA9C75-08D0-C846-A26B-26E060B73402}"/>
              </a:ext>
            </a:extLst>
          </p:cNvPr>
          <p:cNvCxnSpPr>
            <a:cxnSpLocks/>
          </p:cNvCxnSpPr>
          <p:nvPr/>
        </p:nvCxnSpPr>
        <p:spPr>
          <a:xfrm>
            <a:off x="4606758" y="4931918"/>
            <a:ext cx="0" cy="12024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9E70A0-DEDA-4941-9601-645D20274870}"/>
              </a:ext>
            </a:extLst>
          </p:cNvPr>
          <p:cNvCxnSpPr>
            <a:cxnSpLocks/>
          </p:cNvCxnSpPr>
          <p:nvPr/>
        </p:nvCxnSpPr>
        <p:spPr>
          <a:xfrm flipH="1">
            <a:off x="4146117" y="5742012"/>
            <a:ext cx="188881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96C445-4814-8F4F-8B40-A86AA8AFB1AF}"/>
                  </a:ext>
                </a:extLst>
              </p:cNvPr>
              <p:cNvSpPr txBox="1"/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96C445-4814-8F4F-8B40-A86AA8AF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blipFill>
                <a:blip r:embed="rId20"/>
                <a:stretch>
                  <a:fillRect l="-17073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71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FÜGGVÉNYEK MEGADÁSI MÓDJAI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EAEF2E9-6EC0-3846-BEFB-35568776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09697"/>
              </p:ext>
            </p:extLst>
          </p:nvPr>
        </p:nvGraphicFramePr>
        <p:xfrm>
          <a:off x="1393079" y="1574800"/>
          <a:ext cx="9219096" cy="465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6829">
                  <a:extLst>
                    <a:ext uri="{9D8B030D-6E8A-4147-A177-3AD203B41FA5}">
                      <a16:colId xmlns:a16="http://schemas.microsoft.com/office/drawing/2014/main" val="4075297009"/>
                    </a:ext>
                  </a:extLst>
                </a:gridCol>
                <a:gridCol w="2936829">
                  <a:extLst>
                    <a:ext uri="{9D8B030D-6E8A-4147-A177-3AD203B41FA5}">
                      <a16:colId xmlns:a16="http://schemas.microsoft.com/office/drawing/2014/main" val="4065755604"/>
                    </a:ext>
                  </a:extLst>
                </a:gridCol>
                <a:gridCol w="1468415">
                  <a:extLst>
                    <a:ext uri="{9D8B030D-6E8A-4147-A177-3AD203B41FA5}">
                      <a16:colId xmlns:a16="http://schemas.microsoft.com/office/drawing/2014/main" val="4227974646"/>
                    </a:ext>
                  </a:extLst>
                </a:gridCol>
                <a:gridCol w="1877023">
                  <a:extLst>
                    <a:ext uri="{9D8B030D-6E8A-4147-A177-3AD203B41FA5}">
                      <a16:colId xmlns:a16="http://schemas.microsoft.com/office/drawing/2014/main" val="4112962640"/>
                    </a:ext>
                  </a:extLst>
                </a:gridCol>
              </a:tblGrid>
              <a:tr h="1154330">
                <a:tc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2D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3D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41533"/>
                  </a:ext>
                </a:extLst>
              </a:tr>
              <a:tr h="115433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explicit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y = f(x)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z = f(</a:t>
                      </a:r>
                      <a:r>
                        <a:rPr lang="hu-HU" sz="2400" dirty="0" err="1"/>
                        <a:t>x,y</a:t>
                      </a:r>
                      <a:r>
                        <a:rPr lang="hu-HU" sz="2400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765813"/>
                  </a:ext>
                </a:extLst>
              </a:tr>
              <a:tr h="115433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paraméteres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x = f(t)</a:t>
                      </a:r>
                    </a:p>
                    <a:p>
                      <a:pPr algn="ctr"/>
                      <a:r>
                        <a:rPr lang="hu-HU" sz="2400" dirty="0"/>
                        <a:t>y = g(t)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x = f(t)</a:t>
                      </a:r>
                    </a:p>
                    <a:p>
                      <a:pPr algn="ctr"/>
                      <a:r>
                        <a:rPr lang="hu-HU" sz="2400" dirty="0"/>
                        <a:t>y = g(t)</a:t>
                      </a:r>
                    </a:p>
                    <a:p>
                      <a:pPr algn="ctr"/>
                      <a:r>
                        <a:rPr lang="hu-HU" sz="2400" dirty="0"/>
                        <a:t>z = h(t)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x = f(</a:t>
                      </a:r>
                      <a:r>
                        <a:rPr lang="hu-HU" sz="2400" dirty="0" err="1"/>
                        <a:t>u,v</a:t>
                      </a:r>
                      <a:r>
                        <a:rPr lang="hu-HU" sz="2400" dirty="0"/>
                        <a:t>)</a:t>
                      </a:r>
                    </a:p>
                    <a:p>
                      <a:pPr algn="ctr"/>
                      <a:r>
                        <a:rPr lang="hu-HU" sz="2400" dirty="0"/>
                        <a:t>y = g(</a:t>
                      </a:r>
                      <a:r>
                        <a:rPr lang="hu-HU" sz="2400" dirty="0" err="1"/>
                        <a:t>u,v</a:t>
                      </a:r>
                      <a:r>
                        <a:rPr lang="hu-HU" sz="2400" dirty="0"/>
                        <a:t>)</a:t>
                      </a:r>
                    </a:p>
                    <a:p>
                      <a:pPr algn="ctr"/>
                      <a:r>
                        <a:rPr lang="hu-HU" sz="2400" dirty="0"/>
                        <a:t>z = h(</a:t>
                      </a:r>
                      <a:r>
                        <a:rPr lang="hu-HU" sz="2400" dirty="0" err="1"/>
                        <a:t>u,v</a:t>
                      </a:r>
                      <a:r>
                        <a:rPr lang="hu-HU" sz="2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667265"/>
                  </a:ext>
                </a:extLst>
              </a:tr>
              <a:tr h="115433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implicit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f(</a:t>
                      </a:r>
                      <a:r>
                        <a:rPr lang="hu-HU" sz="2400" dirty="0" err="1"/>
                        <a:t>x,y</a:t>
                      </a:r>
                      <a:r>
                        <a:rPr lang="hu-HU" sz="2400" dirty="0"/>
                        <a:t>) = 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f(</a:t>
                      </a:r>
                      <a:r>
                        <a:rPr lang="hu-HU" sz="2400" dirty="0" err="1"/>
                        <a:t>x,y,z</a:t>
                      </a:r>
                      <a:r>
                        <a:rPr lang="hu-HU" sz="2400" dirty="0"/>
                        <a:t>) = 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302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6155A74-79C1-F049-A73F-C0FC0EFC8140}"/>
              </a:ext>
            </a:extLst>
          </p:cNvPr>
          <p:cNvSpPr/>
          <p:nvPr/>
        </p:nvSpPr>
        <p:spPr>
          <a:xfrm>
            <a:off x="4340180" y="2730321"/>
            <a:ext cx="2897747" cy="2343955"/>
          </a:xfrm>
          <a:prstGeom prst="rect">
            <a:avLst/>
          </a:prstGeom>
          <a:solidFill>
            <a:srgbClr val="FF0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1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/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blipFill>
                <a:blip r:embed="rId15"/>
                <a:stretch>
                  <a:fillRect l="-4206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FDB16214-78BE-F84D-A4DA-4708524C558B}"/>
              </a:ext>
            </a:extLst>
          </p:cNvPr>
          <p:cNvSpPr/>
          <p:nvPr/>
        </p:nvSpPr>
        <p:spPr>
          <a:xfrm>
            <a:off x="639058" y="603967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3F4B7-6D38-DD4D-802D-E52EDC8C0D0E}"/>
              </a:ext>
            </a:extLst>
          </p:cNvPr>
          <p:cNvSpPr txBox="1"/>
          <p:nvPr/>
        </p:nvSpPr>
        <p:spPr>
          <a:xfrm>
            <a:off x="2605644" y="607978"/>
            <a:ext cx="80536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000" dirty="0"/>
              <a:t>Vegyünk fel diszkrét </a:t>
            </a:r>
            <a:r>
              <a:rPr lang="hu-HU" sz="2000" i="1" dirty="0"/>
              <a:t>t </a:t>
            </a:r>
            <a:r>
              <a:rPr lang="hu-HU" sz="2000" dirty="0"/>
              <a:t>értékeket és értékeljük ki az f(t) és g(t) függvényeket! </a:t>
            </a:r>
          </a:p>
          <a:p>
            <a:r>
              <a:rPr lang="hu-HU" sz="2000" dirty="0"/>
              <a:t>Ezzel </a:t>
            </a:r>
            <a:r>
              <a:rPr lang="hu-HU" sz="2000" dirty="0" err="1"/>
              <a:t>x,y</a:t>
            </a:r>
            <a:r>
              <a:rPr lang="hu-HU" sz="2000" dirty="0"/>
              <a:t> pontpárokat kapunk, amelyeket már tudunk ábrázolni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91A04-107F-264C-A070-ECE17FD25F20}"/>
                  </a:ext>
                </a:extLst>
              </p:cNvPr>
              <p:cNvSpPr txBox="1"/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91A04-107F-264C-A070-ECE17FD2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blipFill>
                <a:blip r:embed="rId16"/>
                <a:stretch>
                  <a:fillRect l="-3721" b="-118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2D0D3C-B195-044A-B66B-CD227D51A608}"/>
                  </a:ext>
                </a:extLst>
              </p:cNvPr>
              <p:cNvSpPr txBox="1"/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2D0D3C-B195-044A-B66B-CD227D51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blipFill>
                <a:blip r:embed="rId17"/>
                <a:stretch>
                  <a:fillRect l="-20000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14EFC089-452F-FB4C-9C77-7142EF3F610E}"/>
              </a:ext>
            </a:extLst>
          </p:cNvPr>
          <p:cNvSpPr/>
          <p:nvPr/>
        </p:nvSpPr>
        <p:spPr>
          <a:xfrm>
            <a:off x="1135490" y="2030968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05C1C-B96F-6745-A80B-A112C224AB48}"/>
              </a:ext>
            </a:extLst>
          </p:cNvPr>
          <p:cNvCxnSpPr>
            <a:cxnSpLocks/>
          </p:cNvCxnSpPr>
          <p:nvPr/>
        </p:nvCxnSpPr>
        <p:spPr>
          <a:xfrm>
            <a:off x="4606758" y="5090325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835FD9A-5159-1F45-8E43-6282FBFD2A83}"/>
              </a:ext>
            </a:extLst>
          </p:cNvPr>
          <p:cNvSpPr/>
          <p:nvPr/>
        </p:nvSpPr>
        <p:spPr>
          <a:xfrm>
            <a:off x="4496013" y="565246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/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/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blipFill>
                <a:blip r:embed="rId19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A1E5C9-6E7C-5C43-9D3B-1F3F1BC95C94}"/>
              </a:ext>
            </a:extLst>
          </p:cNvPr>
          <p:cNvCxnSpPr>
            <a:cxnSpLocks/>
          </p:cNvCxnSpPr>
          <p:nvPr/>
        </p:nvCxnSpPr>
        <p:spPr>
          <a:xfrm rot="5400000">
            <a:off x="5022574" y="559431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BA9C75-08D0-C846-A26B-26E060B73402}"/>
              </a:ext>
            </a:extLst>
          </p:cNvPr>
          <p:cNvCxnSpPr>
            <a:cxnSpLocks/>
          </p:cNvCxnSpPr>
          <p:nvPr/>
        </p:nvCxnSpPr>
        <p:spPr>
          <a:xfrm>
            <a:off x="5969393" y="4349212"/>
            <a:ext cx="0" cy="12024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9E70A0-DEDA-4941-9601-645D20274870}"/>
              </a:ext>
            </a:extLst>
          </p:cNvPr>
          <p:cNvCxnSpPr>
            <a:cxnSpLocks/>
          </p:cNvCxnSpPr>
          <p:nvPr/>
        </p:nvCxnSpPr>
        <p:spPr>
          <a:xfrm flipH="1">
            <a:off x="4567458" y="4549706"/>
            <a:ext cx="188881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8471D1-B892-A140-A7A5-206EC977FB06}"/>
              </a:ext>
            </a:extLst>
          </p:cNvPr>
          <p:cNvCxnSpPr>
            <a:cxnSpLocks/>
          </p:cNvCxnSpPr>
          <p:nvPr/>
        </p:nvCxnSpPr>
        <p:spPr>
          <a:xfrm>
            <a:off x="5969393" y="5179972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BA9871-86A7-6A4E-BE5B-C0011F0C16BE}"/>
              </a:ext>
            </a:extLst>
          </p:cNvPr>
          <p:cNvCxnSpPr>
            <a:cxnSpLocks/>
          </p:cNvCxnSpPr>
          <p:nvPr/>
        </p:nvCxnSpPr>
        <p:spPr>
          <a:xfrm rot="5400000">
            <a:off x="5040503" y="441097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DC842D-2DAC-BC4E-8343-FABB09FD3972}"/>
                  </a:ext>
                </a:extLst>
              </p:cNvPr>
              <p:cNvSpPr txBox="1"/>
              <p:nvPr/>
            </p:nvSpPr>
            <p:spPr>
              <a:xfrm>
                <a:off x="4628366" y="4505489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DC842D-2DAC-BC4E-8343-FABB09FD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66" y="4505489"/>
                <a:ext cx="373756" cy="369332"/>
              </a:xfrm>
              <a:prstGeom prst="rect">
                <a:avLst/>
              </a:prstGeom>
              <a:blipFill>
                <a:blip r:embed="rId20"/>
                <a:stretch>
                  <a:fillRect l="-16129" r="-322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B00195-093F-7248-9672-74EE6105ED6E}"/>
                  </a:ext>
                </a:extLst>
              </p:cNvPr>
              <p:cNvSpPr txBox="1"/>
              <p:nvPr/>
            </p:nvSpPr>
            <p:spPr>
              <a:xfrm>
                <a:off x="5990935" y="5284764"/>
                <a:ext cx="47051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B00195-093F-7248-9672-74EE6105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35" y="5284764"/>
                <a:ext cx="470513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ACC1FF0A-299F-EE41-8837-6DFA692D2A58}"/>
              </a:ext>
            </a:extLst>
          </p:cNvPr>
          <p:cNvSpPr/>
          <p:nvPr/>
        </p:nvSpPr>
        <p:spPr>
          <a:xfrm>
            <a:off x="5840719" y="444223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B49D4D-0127-DF41-940C-6C25E1B6C342}"/>
                  </a:ext>
                </a:extLst>
              </p:cNvPr>
              <p:cNvSpPr txBox="1"/>
              <p:nvPr/>
            </p:nvSpPr>
            <p:spPr>
              <a:xfrm>
                <a:off x="1400137" y="3165501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B49D4D-0127-DF41-940C-6C25E1B6C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37" y="3165501"/>
                <a:ext cx="2716578" cy="738664"/>
              </a:xfrm>
              <a:prstGeom prst="rect">
                <a:avLst/>
              </a:prstGeom>
              <a:blipFill>
                <a:blip r:embed="rId22"/>
                <a:stretch>
                  <a:fillRect l="-3738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E10E60-A87D-A94E-A130-90287A0F798B}"/>
                  </a:ext>
                </a:extLst>
              </p:cNvPr>
              <p:cNvSpPr txBox="1"/>
              <p:nvPr/>
            </p:nvSpPr>
            <p:spPr>
              <a:xfrm>
                <a:off x="710567" y="3359620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E10E60-A87D-A94E-A130-90287A0F7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7" y="3359620"/>
                <a:ext cx="502683" cy="369332"/>
              </a:xfrm>
              <a:prstGeom prst="rect">
                <a:avLst/>
              </a:prstGeom>
              <a:blipFill>
                <a:blip r:embed="rId23"/>
                <a:stretch>
                  <a:fillRect l="-20000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>
            <a:extLst>
              <a:ext uri="{FF2B5EF4-FFF2-40B4-BE49-F238E27FC236}">
                <a16:creationId xmlns:a16="http://schemas.microsoft.com/office/drawing/2014/main" id="{67B5AAB9-666C-784A-9BD2-AD67A5659344}"/>
              </a:ext>
            </a:extLst>
          </p:cNvPr>
          <p:cNvSpPr/>
          <p:nvPr/>
        </p:nvSpPr>
        <p:spPr>
          <a:xfrm>
            <a:off x="1118557" y="3165501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165817-8D48-DF4D-BBE7-E4B338A33B00}"/>
                  </a:ext>
                </a:extLst>
              </p:cNvPr>
              <p:cNvSpPr txBox="1"/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165817-8D48-DF4D-BBE7-E4B338A3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blipFill>
                <a:blip r:embed="rId24"/>
                <a:stretch>
                  <a:fillRect l="-17073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5563CF9-9148-2840-91AE-1B897B32ACF4}"/>
                  </a:ext>
                </a:extLst>
              </p:cNvPr>
              <p:cNvSpPr txBox="1"/>
              <p:nvPr/>
            </p:nvSpPr>
            <p:spPr>
              <a:xfrm>
                <a:off x="6096000" y="4063336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5563CF9-9148-2840-91AE-1B897B32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63336"/>
                <a:ext cx="502683" cy="369332"/>
              </a:xfrm>
              <a:prstGeom prst="rect">
                <a:avLst/>
              </a:prstGeom>
              <a:blipFill>
                <a:blip r:embed="rId25"/>
                <a:stretch>
                  <a:fillRect l="-20000" b="-17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15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/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blipFill>
                <a:blip r:embed="rId15"/>
                <a:stretch>
                  <a:fillRect l="-4206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FDB16214-78BE-F84D-A4DA-4708524C558B}"/>
              </a:ext>
            </a:extLst>
          </p:cNvPr>
          <p:cNvSpPr/>
          <p:nvPr/>
        </p:nvSpPr>
        <p:spPr>
          <a:xfrm>
            <a:off x="639058" y="603967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3F4B7-6D38-DD4D-802D-E52EDC8C0D0E}"/>
              </a:ext>
            </a:extLst>
          </p:cNvPr>
          <p:cNvSpPr txBox="1"/>
          <p:nvPr/>
        </p:nvSpPr>
        <p:spPr>
          <a:xfrm>
            <a:off x="2605644" y="607978"/>
            <a:ext cx="80536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000" dirty="0"/>
              <a:t>Vegyünk fel diszkrét </a:t>
            </a:r>
            <a:r>
              <a:rPr lang="hu-HU" sz="2000" i="1" dirty="0"/>
              <a:t>t </a:t>
            </a:r>
            <a:r>
              <a:rPr lang="hu-HU" sz="2000" dirty="0"/>
              <a:t>értékeket és értékeljük ki az f(t) és g(t) függvényeket! </a:t>
            </a:r>
          </a:p>
          <a:p>
            <a:r>
              <a:rPr lang="hu-HU" sz="2000" dirty="0"/>
              <a:t>Ezzel </a:t>
            </a:r>
            <a:r>
              <a:rPr lang="hu-HU" sz="2000" dirty="0" err="1"/>
              <a:t>x,y</a:t>
            </a:r>
            <a:r>
              <a:rPr lang="hu-HU" sz="2000" dirty="0"/>
              <a:t> pontpárokat kapunk, amelyeket már tudunk ábrázolni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05C1C-B96F-6745-A80B-A112C224AB48}"/>
              </a:ext>
            </a:extLst>
          </p:cNvPr>
          <p:cNvCxnSpPr>
            <a:cxnSpLocks/>
          </p:cNvCxnSpPr>
          <p:nvPr/>
        </p:nvCxnSpPr>
        <p:spPr>
          <a:xfrm>
            <a:off x="4606758" y="5090325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835FD9A-5159-1F45-8E43-6282FBFD2A83}"/>
              </a:ext>
            </a:extLst>
          </p:cNvPr>
          <p:cNvSpPr/>
          <p:nvPr/>
        </p:nvSpPr>
        <p:spPr>
          <a:xfrm>
            <a:off x="4496013" y="565246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/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/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blipFill>
                <a:blip r:embed="rId1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A1E5C9-6E7C-5C43-9D3B-1F3F1BC95C94}"/>
              </a:ext>
            </a:extLst>
          </p:cNvPr>
          <p:cNvCxnSpPr>
            <a:cxnSpLocks/>
          </p:cNvCxnSpPr>
          <p:nvPr/>
        </p:nvCxnSpPr>
        <p:spPr>
          <a:xfrm rot="5400000">
            <a:off x="5022574" y="559431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8471D1-B892-A140-A7A5-206EC977FB06}"/>
              </a:ext>
            </a:extLst>
          </p:cNvPr>
          <p:cNvCxnSpPr>
            <a:cxnSpLocks/>
          </p:cNvCxnSpPr>
          <p:nvPr/>
        </p:nvCxnSpPr>
        <p:spPr>
          <a:xfrm>
            <a:off x="5969393" y="5179972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BA9871-86A7-6A4E-BE5B-C0011F0C16BE}"/>
              </a:ext>
            </a:extLst>
          </p:cNvPr>
          <p:cNvCxnSpPr>
            <a:cxnSpLocks/>
          </p:cNvCxnSpPr>
          <p:nvPr/>
        </p:nvCxnSpPr>
        <p:spPr>
          <a:xfrm rot="5400000">
            <a:off x="5040503" y="441097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DC842D-2DAC-BC4E-8343-FABB09FD3972}"/>
                  </a:ext>
                </a:extLst>
              </p:cNvPr>
              <p:cNvSpPr txBox="1"/>
              <p:nvPr/>
            </p:nvSpPr>
            <p:spPr>
              <a:xfrm>
                <a:off x="4628366" y="4505489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DC842D-2DAC-BC4E-8343-FABB09FD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66" y="4505489"/>
                <a:ext cx="373756" cy="369332"/>
              </a:xfrm>
              <a:prstGeom prst="rect">
                <a:avLst/>
              </a:prstGeom>
              <a:blipFill>
                <a:blip r:embed="rId18"/>
                <a:stretch>
                  <a:fillRect l="-16129" r="-322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B00195-093F-7248-9672-74EE6105ED6E}"/>
                  </a:ext>
                </a:extLst>
              </p:cNvPr>
              <p:cNvSpPr txBox="1"/>
              <p:nvPr/>
            </p:nvSpPr>
            <p:spPr>
              <a:xfrm>
                <a:off x="5990935" y="5284764"/>
                <a:ext cx="47051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B00195-093F-7248-9672-74EE6105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35" y="5284764"/>
                <a:ext cx="47051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ACC1FF0A-299F-EE41-8837-6DFA692D2A58}"/>
              </a:ext>
            </a:extLst>
          </p:cNvPr>
          <p:cNvSpPr/>
          <p:nvPr/>
        </p:nvSpPr>
        <p:spPr>
          <a:xfrm>
            <a:off x="4039899" y="380006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76AF69-B86F-854C-8085-8BFC9142AF12}"/>
                  </a:ext>
                </a:extLst>
              </p:cNvPr>
              <p:cNvSpPr txBox="1"/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76AF69-B86F-854C-8085-8BFC9142A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blipFill>
                <a:blip r:embed="rId20"/>
                <a:stretch>
                  <a:fillRect l="-3721" b="-118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9D28C6-35F4-7D46-B73D-231E59D193DF}"/>
                  </a:ext>
                </a:extLst>
              </p:cNvPr>
              <p:cNvSpPr txBox="1"/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9D28C6-35F4-7D46-B73D-231E59D19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blipFill>
                <a:blip r:embed="rId21"/>
                <a:stretch>
                  <a:fillRect l="-20000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B0F883D-E215-814C-8F0F-5C69D19B1585}"/>
              </a:ext>
            </a:extLst>
          </p:cNvPr>
          <p:cNvSpPr/>
          <p:nvPr/>
        </p:nvSpPr>
        <p:spPr>
          <a:xfrm>
            <a:off x="1135490" y="2030968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1B2C3F-7FBB-0C47-9504-B20966228EF2}"/>
                  </a:ext>
                </a:extLst>
              </p:cNvPr>
              <p:cNvSpPr txBox="1"/>
              <p:nvPr/>
            </p:nvSpPr>
            <p:spPr>
              <a:xfrm>
                <a:off x="1400137" y="3165501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1B2C3F-7FBB-0C47-9504-B2096622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37" y="3165501"/>
                <a:ext cx="2716578" cy="738664"/>
              </a:xfrm>
              <a:prstGeom prst="rect">
                <a:avLst/>
              </a:prstGeom>
              <a:blipFill>
                <a:blip r:embed="rId22"/>
                <a:stretch>
                  <a:fillRect l="-3738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1F2738-0683-8549-ABF1-771BDD733B61}"/>
                  </a:ext>
                </a:extLst>
              </p:cNvPr>
              <p:cNvSpPr txBox="1"/>
              <p:nvPr/>
            </p:nvSpPr>
            <p:spPr>
              <a:xfrm>
                <a:off x="710567" y="3359620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1F2738-0683-8549-ABF1-771BDD733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7" y="3359620"/>
                <a:ext cx="502683" cy="369332"/>
              </a:xfrm>
              <a:prstGeom prst="rect">
                <a:avLst/>
              </a:prstGeom>
              <a:blipFill>
                <a:blip r:embed="rId23"/>
                <a:stretch>
                  <a:fillRect l="-20000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Brace 47">
            <a:extLst>
              <a:ext uri="{FF2B5EF4-FFF2-40B4-BE49-F238E27FC236}">
                <a16:creationId xmlns:a16="http://schemas.microsoft.com/office/drawing/2014/main" id="{FB8C1A1B-A0F6-C340-A922-4F1FC3D440AB}"/>
              </a:ext>
            </a:extLst>
          </p:cNvPr>
          <p:cNvSpPr/>
          <p:nvPr/>
        </p:nvSpPr>
        <p:spPr>
          <a:xfrm>
            <a:off x="1118557" y="3165501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9FD775-CEC3-9F4C-B46F-AEBC8578731D}"/>
                  </a:ext>
                </a:extLst>
              </p:cNvPr>
              <p:cNvSpPr txBox="1"/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9FD775-CEC3-9F4C-B46F-AEBC85787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blipFill>
                <a:blip r:embed="rId24"/>
                <a:stretch>
                  <a:fillRect l="-17073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2D555E-54DA-7745-A39F-5B33E546BD17}"/>
                  </a:ext>
                </a:extLst>
              </p:cNvPr>
              <p:cNvSpPr txBox="1"/>
              <p:nvPr/>
            </p:nvSpPr>
            <p:spPr>
              <a:xfrm>
                <a:off x="6096000" y="4063336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2D555E-54DA-7745-A39F-5B33E546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63336"/>
                <a:ext cx="502683" cy="369332"/>
              </a:xfrm>
              <a:prstGeom prst="rect">
                <a:avLst/>
              </a:prstGeom>
              <a:blipFill>
                <a:blip r:embed="rId25"/>
                <a:stretch>
                  <a:fillRect l="-20000" b="-17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67684680-2F2E-0D45-BAFE-FDAC359C1F2C}"/>
              </a:ext>
            </a:extLst>
          </p:cNvPr>
          <p:cNvSpPr/>
          <p:nvPr/>
        </p:nvSpPr>
        <p:spPr>
          <a:xfrm>
            <a:off x="5884717" y="444187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76D3FA-7500-6E45-B04D-C93D0081C34E}"/>
              </a:ext>
            </a:extLst>
          </p:cNvPr>
          <p:cNvSpPr/>
          <p:nvPr/>
        </p:nvSpPr>
        <p:spPr>
          <a:xfrm>
            <a:off x="5226441" y="285300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DE6647-6BCF-9B40-AB41-25E2FBB9214A}"/>
              </a:ext>
            </a:extLst>
          </p:cNvPr>
          <p:cNvSpPr/>
          <p:nvPr/>
        </p:nvSpPr>
        <p:spPr>
          <a:xfrm>
            <a:off x="7566870" y="4072208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4634EB-385F-0E4B-A0A9-00F940075578}"/>
              </a:ext>
            </a:extLst>
          </p:cNvPr>
          <p:cNvSpPr/>
          <p:nvPr/>
        </p:nvSpPr>
        <p:spPr>
          <a:xfrm>
            <a:off x="7447127" y="499749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7F566B-5511-F342-8A53-4E29BF3D5B88}"/>
              </a:ext>
            </a:extLst>
          </p:cNvPr>
          <p:cNvSpPr/>
          <p:nvPr/>
        </p:nvSpPr>
        <p:spPr>
          <a:xfrm>
            <a:off x="8568356" y="5901007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8BCD934-DDF8-7043-98B8-09862337B808}"/>
                  </a:ext>
                </a:extLst>
              </p:cNvPr>
              <p:cNvSpPr txBox="1"/>
              <p:nvPr/>
            </p:nvSpPr>
            <p:spPr>
              <a:xfrm>
                <a:off x="4466622" y="3610828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8BCD934-DDF8-7043-98B8-09862337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22" y="3610828"/>
                <a:ext cx="502683" cy="369332"/>
              </a:xfrm>
              <a:prstGeom prst="rect">
                <a:avLst/>
              </a:prstGeom>
              <a:blipFill>
                <a:blip r:embed="rId26"/>
                <a:stretch>
                  <a:fillRect l="-17073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C2CE42-0B31-B043-AFB2-4EA54DB3F819}"/>
                  </a:ext>
                </a:extLst>
              </p:cNvPr>
              <p:cNvSpPr txBox="1"/>
              <p:nvPr/>
            </p:nvSpPr>
            <p:spPr>
              <a:xfrm>
                <a:off x="5445137" y="2998363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C2CE42-0B31-B043-AFB2-4EA54DB3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37" y="2998363"/>
                <a:ext cx="502683" cy="369332"/>
              </a:xfrm>
              <a:prstGeom prst="rect">
                <a:avLst/>
              </a:prstGeom>
              <a:blipFill>
                <a:blip r:embed="rId27"/>
                <a:stretch>
                  <a:fillRect l="-17073" b="-17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077607-5077-9D43-BA33-B64005F41241}"/>
                  </a:ext>
                </a:extLst>
              </p:cNvPr>
              <p:cNvSpPr txBox="1"/>
              <p:nvPr/>
            </p:nvSpPr>
            <p:spPr>
              <a:xfrm>
                <a:off x="7889546" y="3878670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077607-5077-9D43-BA33-B64005F4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546" y="3878670"/>
                <a:ext cx="502683" cy="369332"/>
              </a:xfrm>
              <a:prstGeom prst="rect">
                <a:avLst/>
              </a:prstGeom>
              <a:blipFill>
                <a:blip r:embed="rId28"/>
                <a:stretch>
                  <a:fillRect l="-20000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E31989-9D03-7248-8387-5B6E25304924}"/>
                  </a:ext>
                </a:extLst>
              </p:cNvPr>
              <p:cNvSpPr txBox="1"/>
              <p:nvPr/>
            </p:nvSpPr>
            <p:spPr>
              <a:xfrm>
                <a:off x="7752872" y="4856009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E31989-9D03-7248-8387-5B6E25304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872" y="4856009"/>
                <a:ext cx="502683" cy="369332"/>
              </a:xfrm>
              <a:prstGeom prst="rect">
                <a:avLst/>
              </a:prstGeom>
              <a:blipFill>
                <a:blip r:embed="rId29"/>
                <a:stretch>
                  <a:fillRect l="-17500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0B17D5-F960-D84B-9D75-AD6258520D9D}"/>
                  </a:ext>
                </a:extLst>
              </p:cNvPr>
              <p:cNvSpPr txBox="1"/>
              <p:nvPr/>
            </p:nvSpPr>
            <p:spPr>
              <a:xfrm>
                <a:off x="8529437" y="5432152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0B17D5-F960-D84B-9D75-AD6258520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437" y="5432152"/>
                <a:ext cx="502683" cy="369332"/>
              </a:xfrm>
              <a:prstGeom prst="rect">
                <a:avLst/>
              </a:prstGeom>
              <a:blipFill>
                <a:blip r:embed="rId30"/>
                <a:stretch>
                  <a:fillRect l="-17073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82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A95EF78F-2707-6D49-B8CC-0AD7777E52F5}"/>
              </a:ext>
            </a:extLst>
          </p:cNvPr>
          <p:cNvSpPr/>
          <p:nvPr/>
        </p:nvSpPr>
        <p:spPr>
          <a:xfrm>
            <a:off x="4146117" y="2968679"/>
            <a:ext cx="5686807" cy="3129889"/>
          </a:xfrm>
          <a:custGeom>
            <a:avLst/>
            <a:gdLst>
              <a:gd name="connsiteX0" fmla="*/ 194 w 4622298"/>
              <a:gd name="connsiteY0" fmla="*/ 3415548 h 3615964"/>
              <a:gd name="connsiteX1" fmla="*/ 463657 w 4622298"/>
              <a:gd name="connsiteY1" fmla="*/ 3152501 h 3615964"/>
              <a:gd name="connsiteX2" fmla="*/ 1854046 w 4622298"/>
              <a:gd name="connsiteY2" fmla="*/ 2025159 h 3615964"/>
              <a:gd name="connsiteX3" fmla="*/ 50298 w 4622298"/>
              <a:gd name="connsiteY3" fmla="*/ 1411384 h 3615964"/>
              <a:gd name="connsiteX4" fmla="*/ 701651 w 4622298"/>
              <a:gd name="connsiteY4" fmla="*/ 71099 h 3615964"/>
              <a:gd name="connsiteX5" fmla="*/ 2780972 w 4622298"/>
              <a:gd name="connsiteY5" fmla="*/ 496984 h 3615964"/>
              <a:gd name="connsiteX6" fmla="*/ 2831076 w 4622298"/>
              <a:gd name="connsiteY6" fmla="*/ 3114923 h 3615964"/>
              <a:gd name="connsiteX7" fmla="*/ 4622298 w 4622298"/>
              <a:gd name="connsiteY7" fmla="*/ 3615964 h 36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2298" h="3615964">
                <a:moveTo>
                  <a:pt x="194" y="3415548"/>
                </a:moveTo>
                <a:cubicBezTo>
                  <a:pt x="77438" y="3399890"/>
                  <a:pt x="154682" y="3384232"/>
                  <a:pt x="463657" y="3152501"/>
                </a:cubicBezTo>
                <a:cubicBezTo>
                  <a:pt x="772632" y="2920770"/>
                  <a:pt x="1922939" y="2315345"/>
                  <a:pt x="1854046" y="2025159"/>
                </a:cubicBezTo>
                <a:cubicBezTo>
                  <a:pt x="1785153" y="1734973"/>
                  <a:pt x="242364" y="1737061"/>
                  <a:pt x="50298" y="1411384"/>
                </a:cubicBezTo>
                <a:cubicBezTo>
                  <a:pt x="-141768" y="1085707"/>
                  <a:pt x="246539" y="223499"/>
                  <a:pt x="701651" y="71099"/>
                </a:cubicBezTo>
                <a:cubicBezTo>
                  <a:pt x="1156763" y="-81301"/>
                  <a:pt x="2426068" y="-10320"/>
                  <a:pt x="2780972" y="496984"/>
                </a:cubicBezTo>
                <a:cubicBezTo>
                  <a:pt x="3135876" y="1004288"/>
                  <a:pt x="2524188" y="2595093"/>
                  <a:pt x="2831076" y="3114923"/>
                </a:cubicBezTo>
                <a:cubicBezTo>
                  <a:pt x="3137964" y="3634753"/>
                  <a:pt x="4229816" y="3515756"/>
                  <a:pt x="4622298" y="3615964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/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0A082F-2EBA-AD4F-877D-D703AC6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0" y="571500"/>
                <a:ext cx="2716578" cy="738664"/>
              </a:xfrm>
              <a:prstGeom prst="rect">
                <a:avLst/>
              </a:prstGeom>
              <a:blipFill>
                <a:blip r:embed="rId15"/>
                <a:stretch>
                  <a:fillRect l="-4206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FDB16214-78BE-F84D-A4DA-4708524C558B}"/>
              </a:ext>
            </a:extLst>
          </p:cNvPr>
          <p:cNvSpPr/>
          <p:nvPr/>
        </p:nvSpPr>
        <p:spPr>
          <a:xfrm>
            <a:off x="639058" y="603967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3F4B7-6D38-DD4D-802D-E52EDC8C0D0E}"/>
              </a:ext>
            </a:extLst>
          </p:cNvPr>
          <p:cNvSpPr txBox="1"/>
          <p:nvPr/>
        </p:nvSpPr>
        <p:spPr>
          <a:xfrm>
            <a:off x="2605644" y="607978"/>
            <a:ext cx="805365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000" dirty="0"/>
              <a:t>Vegyünk fel diszkrét </a:t>
            </a:r>
            <a:r>
              <a:rPr lang="hu-HU" sz="2000" i="1" dirty="0"/>
              <a:t>t </a:t>
            </a:r>
            <a:r>
              <a:rPr lang="hu-HU" sz="2000" dirty="0"/>
              <a:t>értékeket és értékeljük ki az f(t) és g(t) függvényeket! </a:t>
            </a:r>
          </a:p>
          <a:p>
            <a:r>
              <a:rPr lang="hu-HU" sz="2000" dirty="0"/>
              <a:t>Ezzel </a:t>
            </a:r>
            <a:r>
              <a:rPr lang="hu-HU" sz="2000" dirty="0" err="1"/>
              <a:t>x,y</a:t>
            </a:r>
            <a:r>
              <a:rPr lang="hu-HU" sz="2000" dirty="0"/>
              <a:t> pontpárokat kapunk, amelyeket már tudunk ábrázolni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05C1C-B96F-6745-A80B-A112C224AB48}"/>
              </a:ext>
            </a:extLst>
          </p:cNvPr>
          <p:cNvCxnSpPr>
            <a:cxnSpLocks/>
          </p:cNvCxnSpPr>
          <p:nvPr/>
        </p:nvCxnSpPr>
        <p:spPr>
          <a:xfrm>
            <a:off x="4606758" y="5090325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835FD9A-5159-1F45-8E43-6282FBFD2A83}"/>
              </a:ext>
            </a:extLst>
          </p:cNvPr>
          <p:cNvSpPr/>
          <p:nvPr/>
        </p:nvSpPr>
        <p:spPr>
          <a:xfrm>
            <a:off x="4496013" y="565246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/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68DE38-63A3-3743-9AE0-E4014EBE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05" y="5260036"/>
                <a:ext cx="46859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/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226F64-8242-7448-88E7-F0F49A80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98" y="5721701"/>
                <a:ext cx="366639" cy="369332"/>
              </a:xfrm>
              <a:prstGeom prst="rect">
                <a:avLst/>
              </a:prstGeom>
              <a:blipFill>
                <a:blip r:embed="rId17"/>
                <a:stretch>
                  <a:fillRect l="-16667" r="-6667" b="-2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A1E5C9-6E7C-5C43-9D3B-1F3F1BC95C94}"/>
              </a:ext>
            </a:extLst>
          </p:cNvPr>
          <p:cNvCxnSpPr>
            <a:cxnSpLocks/>
          </p:cNvCxnSpPr>
          <p:nvPr/>
        </p:nvCxnSpPr>
        <p:spPr>
          <a:xfrm rot="5400000">
            <a:off x="5022574" y="559431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8471D1-B892-A140-A7A5-206EC977FB06}"/>
              </a:ext>
            </a:extLst>
          </p:cNvPr>
          <p:cNvCxnSpPr>
            <a:cxnSpLocks/>
          </p:cNvCxnSpPr>
          <p:nvPr/>
        </p:nvCxnSpPr>
        <p:spPr>
          <a:xfrm>
            <a:off x="5969393" y="5179972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BA9871-86A7-6A4E-BE5B-C0011F0C16BE}"/>
              </a:ext>
            </a:extLst>
          </p:cNvPr>
          <p:cNvCxnSpPr>
            <a:cxnSpLocks/>
          </p:cNvCxnSpPr>
          <p:nvPr/>
        </p:nvCxnSpPr>
        <p:spPr>
          <a:xfrm rot="5400000">
            <a:off x="5040503" y="4410973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DC842D-2DAC-BC4E-8343-FABB09FD3972}"/>
                  </a:ext>
                </a:extLst>
              </p:cNvPr>
              <p:cNvSpPr txBox="1"/>
              <p:nvPr/>
            </p:nvSpPr>
            <p:spPr>
              <a:xfrm>
                <a:off x="4628366" y="4505489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DC842D-2DAC-BC4E-8343-FABB09FD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66" y="4505489"/>
                <a:ext cx="373756" cy="369332"/>
              </a:xfrm>
              <a:prstGeom prst="rect">
                <a:avLst/>
              </a:prstGeom>
              <a:blipFill>
                <a:blip r:embed="rId18"/>
                <a:stretch>
                  <a:fillRect l="-16129" r="-3226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B00195-093F-7248-9672-74EE6105ED6E}"/>
                  </a:ext>
                </a:extLst>
              </p:cNvPr>
              <p:cNvSpPr txBox="1"/>
              <p:nvPr/>
            </p:nvSpPr>
            <p:spPr>
              <a:xfrm>
                <a:off x="5990935" y="5284764"/>
                <a:ext cx="470513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B00195-093F-7248-9672-74EE6105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35" y="5284764"/>
                <a:ext cx="470513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ACC1FF0A-299F-EE41-8837-6DFA692D2A58}"/>
              </a:ext>
            </a:extLst>
          </p:cNvPr>
          <p:cNvSpPr/>
          <p:nvPr/>
        </p:nvSpPr>
        <p:spPr>
          <a:xfrm>
            <a:off x="4039899" y="3800066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76AF69-B86F-854C-8085-8BFC9142AF12}"/>
                  </a:ext>
                </a:extLst>
              </p:cNvPr>
              <p:cNvSpPr txBox="1"/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76AF69-B86F-854C-8085-8BFC9142A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70" y="2030968"/>
                <a:ext cx="2716578" cy="738664"/>
              </a:xfrm>
              <a:prstGeom prst="rect">
                <a:avLst/>
              </a:prstGeom>
              <a:blipFill>
                <a:blip r:embed="rId20"/>
                <a:stretch>
                  <a:fillRect l="-3721" b="-118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9D28C6-35F4-7D46-B73D-231E59D193DF}"/>
                  </a:ext>
                </a:extLst>
              </p:cNvPr>
              <p:cNvSpPr txBox="1"/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9D28C6-35F4-7D46-B73D-231E59D19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0" y="2225087"/>
                <a:ext cx="502683" cy="369332"/>
              </a:xfrm>
              <a:prstGeom prst="rect">
                <a:avLst/>
              </a:prstGeom>
              <a:blipFill>
                <a:blip r:embed="rId21"/>
                <a:stretch>
                  <a:fillRect l="-20000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B0F883D-E215-814C-8F0F-5C69D19B1585}"/>
              </a:ext>
            </a:extLst>
          </p:cNvPr>
          <p:cNvSpPr/>
          <p:nvPr/>
        </p:nvSpPr>
        <p:spPr>
          <a:xfrm>
            <a:off x="1135490" y="2030968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1B2C3F-7FBB-0C47-9504-B20966228EF2}"/>
                  </a:ext>
                </a:extLst>
              </p:cNvPr>
              <p:cNvSpPr txBox="1"/>
              <p:nvPr/>
            </p:nvSpPr>
            <p:spPr>
              <a:xfrm>
                <a:off x="1400137" y="3165501"/>
                <a:ext cx="271657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b="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1B2C3F-7FBB-0C47-9504-B2096622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37" y="3165501"/>
                <a:ext cx="2716578" cy="738664"/>
              </a:xfrm>
              <a:prstGeom prst="rect">
                <a:avLst/>
              </a:prstGeom>
              <a:blipFill>
                <a:blip r:embed="rId22"/>
                <a:stretch>
                  <a:fillRect l="-3738" b="-10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1F2738-0683-8549-ABF1-771BDD733B61}"/>
                  </a:ext>
                </a:extLst>
              </p:cNvPr>
              <p:cNvSpPr txBox="1"/>
              <p:nvPr/>
            </p:nvSpPr>
            <p:spPr>
              <a:xfrm>
                <a:off x="710567" y="3359620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1F2738-0683-8549-ABF1-771BDD733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7" y="3359620"/>
                <a:ext cx="502683" cy="369332"/>
              </a:xfrm>
              <a:prstGeom prst="rect">
                <a:avLst/>
              </a:prstGeom>
              <a:blipFill>
                <a:blip r:embed="rId23"/>
                <a:stretch>
                  <a:fillRect l="-20000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Brace 47">
            <a:extLst>
              <a:ext uri="{FF2B5EF4-FFF2-40B4-BE49-F238E27FC236}">
                <a16:creationId xmlns:a16="http://schemas.microsoft.com/office/drawing/2014/main" id="{FB8C1A1B-A0F6-C340-A922-4F1FC3D440AB}"/>
              </a:ext>
            </a:extLst>
          </p:cNvPr>
          <p:cNvSpPr/>
          <p:nvPr/>
        </p:nvSpPr>
        <p:spPr>
          <a:xfrm>
            <a:off x="1118557" y="3165501"/>
            <a:ext cx="216175" cy="738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9FD775-CEC3-9F4C-B46F-AEBC8578731D}"/>
                  </a:ext>
                </a:extLst>
              </p:cNvPr>
              <p:cNvSpPr txBox="1"/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39FD775-CEC3-9F4C-B46F-AEBC85787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00" y="5970062"/>
                <a:ext cx="502683" cy="369332"/>
              </a:xfrm>
              <a:prstGeom prst="rect">
                <a:avLst/>
              </a:prstGeom>
              <a:blipFill>
                <a:blip r:embed="rId24"/>
                <a:stretch>
                  <a:fillRect l="-17073" b="-129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2D555E-54DA-7745-A39F-5B33E546BD17}"/>
                  </a:ext>
                </a:extLst>
              </p:cNvPr>
              <p:cNvSpPr txBox="1"/>
              <p:nvPr/>
            </p:nvSpPr>
            <p:spPr>
              <a:xfrm>
                <a:off x="6096000" y="4063336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62D555E-54DA-7745-A39F-5B33E546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63336"/>
                <a:ext cx="502683" cy="369332"/>
              </a:xfrm>
              <a:prstGeom prst="rect">
                <a:avLst/>
              </a:prstGeom>
              <a:blipFill>
                <a:blip r:embed="rId25"/>
                <a:stretch>
                  <a:fillRect l="-20000" b="-17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67684680-2F2E-0D45-BAFE-FDAC359C1F2C}"/>
              </a:ext>
            </a:extLst>
          </p:cNvPr>
          <p:cNvSpPr/>
          <p:nvPr/>
        </p:nvSpPr>
        <p:spPr>
          <a:xfrm>
            <a:off x="5884717" y="444187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76D3FA-7500-6E45-B04D-C93D0081C34E}"/>
              </a:ext>
            </a:extLst>
          </p:cNvPr>
          <p:cNvSpPr/>
          <p:nvPr/>
        </p:nvSpPr>
        <p:spPr>
          <a:xfrm>
            <a:off x="5226441" y="2853009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DE6647-6BCF-9B40-AB41-25E2FBB9214A}"/>
              </a:ext>
            </a:extLst>
          </p:cNvPr>
          <p:cNvSpPr/>
          <p:nvPr/>
        </p:nvSpPr>
        <p:spPr>
          <a:xfrm>
            <a:off x="7566870" y="4072208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4634EB-385F-0E4B-A0A9-00F940075578}"/>
              </a:ext>
            </a:extLst>
          </p:cNvPr>
          <p:cNvSpPr/>
          <p:nvPr/>
        </p:nvSpPr>
        <p:spPr>
          <a:xfrm>
            <a:off x="7447127" y="4997493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7F566B-5511-F342-8A53-4E29BF3D5B88}"/>
              </a:ext>
            </a:extLst>
          </p:cNvPr>
          <p:cNvSpPr/>
          <p:nvPr/>
        </p:nvSpPr>
        <p:spPr>
          <a:xfrm>
            <a:off x="8568356" y="5901007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8BCD934-DDF8-7043-98B8-09862337B808}"/>
                  </a:ext>
                </a:extLst>
              </p:cNvPr>
              <p:cNvSpPr txBox="1"/>
              <p:nvPr/>
            </p:nvSpPr>
            <p:spPr>
              <a:xfrm>
                <a:off x="4449332" y="3663753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8BCD934-DDF8-7043-98B8-09862337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32" y="3663753"/>
                <a:ext cx="502683" cy="369332"/>
              </a:xfrm>
              <a:prstGeom prst="rect">
                <a:avLst/>
              </a:prstGeom>
              <a:blipFill>
                <a:blip r:embed="rId26"/>
                <a:stretch>
                  <a:fillRect l="-17500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C2CE42-0B31-B043-AFB2-4EA54DB3F819}"/>
                  </a:ext>
                </a:extLst>
              </p:cNvPr>
              <p:cNvSpPr txBox="1"/>
              <p:nvPr/>
            </p:nvSpPr>
            <p:spPr>
              <a:xfrm>
                <a:off x="5445137" y="2998363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C2CE42-0B31-B043-AFB2-4EA54DB3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37" y="2998363"/>
                <a:ext cx="502683" cy="369332"/>
              </a:xfrm>
              <a:prstGeom prst="rect">
                <a:avLst/>
              </a:prstGeom>
              <a:blipFill>
                <a:blip r:embed="rId27"/>
                <a:stretch>
                  <a:fillRect l="-17073" b="-17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077607-5077-9D43-BA33-B64005F41241}"/>
                  </a:ext>
                </a:extLst>
              </p:cNvPr>
              <p:cNvSpPr txBox="1"/>
              <p:nvPr/>
            </p:nvSpPr>
            <p:spPr>
              <a:xfrm>
                <a:off x="7889546" y="3878670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077607-5077-9D43-BA33-B64005F41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546" y="3878670"/>
                <a:ext cx="502683" cy="369332"/>
              </a:xfrm>
              <a:prstGeom prst="rect">
                <a:avLst/>
              </a:prstGeom>
              <a:blipFill>
                <a:blip r:embed="rId28"/>
                <a:stretch>
                  <a:fillRect l="-20000"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E31989-9D03-7248-8387-5B6E25304924}"/>
                  </a:ext>
                </a:extLst>
              </p:cNvPr>
              <p:cNvSpPr txBox="1"/>
              <p:nvPr/>
            </p:nvSpPr>
            <p:spPr>
              <a:xfrm>
                <a:off x="7752872" y="4856009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E31989-9D03-7248-8387-5B6E25304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872" y="4856009"/>
                <a:ext cx="502683" cy="369332"/>
              </a:xfrm>
              <a:prstGeom prst="rect">
                <a:avLst/>
              </a:prstGeom>
              <a:blipFill>
                <a:blip r:embed="rId29"/>
                <a:stretch>
                  <a:fillRect l="-17500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0B17D5-F960-D84B-9D75-AD6258520D9D}"/>
                  </a:ext>
                </a:extLst>
              </p:cNvPr>
              <p:cNvSpPr txBox="1"/>
              <p:nvPr/>
            </p:nvSpPr>
            <p:spPr>
              <a:xfrm>
                <a:off x="8529437" y="5432152"/>
                <a:ext cx="5026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D0B17D5-F960-D84B-9D75-AD6258520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437" y="5432152"/>
                <a:ext cx="502683" cy="369332"/>
              </a:xfrm>
              <a:prstGeom prst="rect">
                <a:avLst/>
              </a:prstGeom>
              <a:blipFill>
                <a:blip r:embed="rId30"/>
                <a:stretch>
                  <a:fillRect l="-17073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92C68CF-619A-B343-879B-568D0C4C0846}"/>
              </a:ext>
            </a:extLst>
          </p:cNvPr>
          <p:cNvCxnSpPr>
            <a:cxnSpLocks/>
          </p:cNvCxnSpPr>
          <p:nvPr/>
        </p:nvCxnSpPr>
        <p:spPr>
          <a:xfrm>
            <a:off x="4132205" y="3964292"/>
            <a:ext cx="1982654" cy="602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AE6074-1013-D54E-90E1-D4E689659A7A}"/>
              </a:ext>
            </a:extLst>
          </p:cNvPr>
          <p:cNvCxnSpPr>
            <a:cxnSpLocks/>
            <a:stCxn id="29" idx="7"/>
            <a:endCxn id="51" idx="3"/>
          </p:cNvCxnSpPr>
          <p:nvPr/>
        </p:nvCxnSpPr>
        <p:spPr>
          <a:xfrm flipV="1">
            <a:off x="4677338" y="4633506"/>
            <a:ext cx="1238490" cy="10518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8652DC-6A9E-A840-BF7F-F655BC16F386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4174907" y="2965265"/>
            <a:ext cx="1051534" cy="9359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EBAD54F-8864-2947-AF74-DF1D42E0620A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5428629" y="2971577"/>
            <a:ext cx="2169352" cy="11335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49757F-30A6-A04E-82EA-494036DEDBAD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7553345" y="4227312"/>
            <a:ext cx="143173" cy="770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85C482-64BA-7F49-9292-1A7BDFCFC0E4}"/>
              </a:ext>
            </a:extLst>
          </p:cNvPr>
          <p:cNvCxnSpPr>
            <a:cxnSpLocks/>
            <a:stCxn id="55" idx="6"/>
          </p:cNvCxnSpPr>
          <p:nvPr/>
        </p:nvCxnSpPr>
        <p:spPr>
          <a:xfrm flipH="1" flipV="1">
            <a:off x="7537095" y="5198110"/>
            <a:ext cx="1243697" cy="81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2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D3CB8E-8A40-B642-A310-D890AEE683A4}"/>
              </a:ext>
            </a:extLst>
          </p:cNvPr>
          <p:cNvSpPr txBox="1"/>
          <p:nvPr/>
        </p:nvSpPr>
        <p:spPr>
          <a:xfrm>
            <a:off x="2871159" y="3429000"/>
            <a:ext cx="679878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sz="2400" b="0" dirty="0"/>
              <a:t>Ábrázoljuk az y = x/2 függvényt a [0,10] intervallumon!</a:t>
            </a:r>
            <a:endParaRPr lang="hu-HU" sz="24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lineáris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64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D3CB8E-8A40-B642-A310-D890AEE683A4}"/>
              </a:ext>
            </a:extLst>
          </p:cNvPr>
          <p:cNvSpPr txBox="1"/>
          <p:nvPr/>
        </p:nvSpPr>
        <p:spPr>
          <a:xfrm>
            <a:off x="3762298" y="1883785"/>
            <a:ext cx="5810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000" b="0" dirty="0"/>
              <a:t>Ábrázoljuk az y = x/2 függvényt a [0,10] intervallumon!</a:t>
            </a:r>
            <a:endParaRPr lang="hu-HU" sz="20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lineáris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4D1752F-E562-B345-AB12-CA881FD834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72" y="2271742"/>
            <a:ext cx="8062065" cy="37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79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/>
              <p:nvPr/>
            </p:nvSpPr>
            <p:spPr>
              <a:xfrm>
                <a:off x="2871159" y="3429000"/>
                <a:ext cx="7945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400" b="0" dirty="0"/>
                  <a:t>Ábrázoljuk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b="0" dirty="0"/>
                  <a:t> függvényt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[0,2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u-HU" sz="2400" b="0" dirty="0"/>
                  <a:t> intervallumon!</a:t>
                </a:r>
                <a:endParaRPr lang="hu-HU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159" y="3429000"/>
                <a:ext cx="7945060" cy="369332"/>
              </a:xfrm>
              <a:prstGeom prst="rect">
                <a:avLst/>
              </a:prstGeom>
              <a:blipFill>
                <a:blip r:embed="rId13"/>
                <a:stretch>
                  <a:fillRect l="-2396" t="-23333" b="-4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1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/>
              <p:nvPr/>
            </p:nvSpPr>
            <p:spPr>
              <a:xfrm>
                <a:off x="2503024" y="1445214"/>
                <a:ext cx="7945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400" b="0" dirty="0"/>
                  <a:t>Ábrázoljuk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b="0" dirty="0"/>
                  <a:t> függvényt a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[0,2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u-HU" sz="2400" b="0" dirty="0"/>
                  <a:t> intervallumon!</a:t>
                </a:r>
                <a:endParaRPr lang="hu-HU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24" y="1445214"/>
                <a:ext cx="7945060" cy="369332"/>
              </a:xfrm>
              <a:prstGeom prst="rect">
                <a:avLst/>
              </a:prstGeom>
              <a:blipFill>
                <a:blip r:embed="rId13"/>
                <a:stretch>
                  <a:fillRect l="-2396" t="-19355" b="-451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CD1F287-7767-7B4A-91B0-2517A3DCFF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24" y="1998147"/>
            <a:ext cx="7515553" cy="43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3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D3CB8E-8A40-B642-A310-D890AEE683A4}"/>
              </a:ext>
            </a:extLst>
          </p:cNvPr>
          <p:cNvSpPr txBox="1"/>
          <p:nvPr/>
        </p:nvSpPr>
        <p:spPr>
          <a:xfrm>
            <a:off x="2540514" y="2230900"/>
            <a:ext cx="674543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b="0" dirty="0"/>
              <a:t>Adott egy megoszló teherrel terhelt kéttámaszú tartó, </a:t>
            </a:r>
          </a:p>
          <a:p>
            <a:r>
              <a:rPr lang="hu-HU" sz="2400" b="0" dirty="0"/>
              <a:t>ábrázoljuk a nyomaték- és nyíróerő ábráit!</a:t>
            </a:r>
            <a:endParaRPr lang="hu-HU" sz="24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kéttámaszú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tartó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nyomatékábrája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A picture containing text, clock, antenna&#10;&#10;Description automatically generated">
            <a:extLst>
              <a:ext uri="{FF2B5EF4-FFF2-40B4-BE49-F238E27FC236}">
                <a16:creationId xmlns:a16="http://schemas.microsoft.com/office/drawing/2014/main" id="{D3A4C808-5027-8D44-B9A9-43B3C4F661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41" y="3216296"/>
            <a:ext cx="4304935" cy="22126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53DF5-BD68-1140-B039-4FE59CDBC89A}"/>
                  </a:ext>
                </a:extLst>
              </p:cNvPr>
              <p:cNvSpPr txBox="1"/>
              <p:nvPr/>
            </p:nvSpPr>
            <p:spPr>
              <a:xfrm>
                <a:off x="6697684" y="3708804"/>
                <a:ext cx="186903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u-HU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153DF5-BD68-1140-B039-4FE59CDB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684" y="3708804"/>
                <a:ext cx="1869038" cy="738664"/>
              </a:xfrm>
              <a:prstGeom prst="rect">
                <a:avLst/>
              </a:prstGeom>
              <a:blipFill>
                <a:blip r:embed="rId14"/>
                <a:stretch>
                  <a:fillRect l="-5405" t="-3333" b="-1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263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kéttámaszú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tartó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nyomatékábrája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A picture containing text, clock, antenna&#10;&#10;Description automatically generated">
            <a:extLst>
              <a:ext uri="{FF2B5EF4-FFF2-40B4-BE49-F238E27FC236}">
                <a16:creationId xmlns:a16="http://schemas.microsoft.com/office/drawing/2014/main" id="{D3A4C808-5027-8D44-B9A9-43B3C4F661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4" y="1906774"/>
            <a:ext cx="4304935" cy="221264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E0F868-7E7F-0C4C-B5D5-2E6CE4302276}"/>
              </a:ext>
            </a:extLst>
          </p:cNvPr>
          <p:cNvCxnSpPr/>
          <p:nvPr/>
        </p:nvCxnSpPr>
        <p:spPr>
          <a:xfrm flipV="1">
            <a:off x="1650670" y="1472540"/>
            <a:ext cx="0" cy="13181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479AC1-EE67-F44A-9AC7-F8A652D7DEAF}"/>
              </a:ext>
            </a:extLst>
          </p:cNvPr>
          <p:cNvCxnSpPr>
            <a:cxnSpLocks/>
          </p:cNvCxnSpPr>
          <p:nvPr/>
        </p:nvCxnSpPr>
        <p:spPr>
          <a:xfrm>
            <a:off x="1650670" y="2790701"/>
            <a:ext cx="471450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073EA8-7947-CE46-AF7C-E234272A6712}"/>
                  </a:ext>
                </a:extLst>
              </p:cNvPr>
              <p:cNvSpPr txBox="1"/>
              <p:nvPr/>
            </p:nvSpPr>
            <p:spPr>
              <a:xfrm>
                <a:off x="6244307" y="2860633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073EA8-7947-CE46-AF7C-E234272A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07" y="2860633"/>
                <a:ext cx="241733" cy="369332"/>
              </a:xfrm>
              <a:prstGeom prst="rect">
                <a:avLst/>
              </a:prstGeom>
              <a:blipFill>
                <a:blip r:embed="rId14"/>
                <a:stretch>
                  <a:fillRect l="-3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BE416-78F7-D34C-923E-381596523142}"/>
                  </a:ext>
                </a:extLst>
              </p:cNvPr>
              <p:cNvSpPr txBox="1"/>
              <p:nvPr/>
            </p:nvSpPr>
            <p:spPr>
              <a:xfrm>
                <a:off x="1280422" y="1435594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BBE416-78F7-D34C-923E-38159652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22" y="1435594"/>
                <a:ext cx="245708" cy="369332"/>
              </a:xfrm>
              <a:prstGeom prst="rect">
                <a:avLst/>
              </a:prstGeom>
              <a:blipFill>
                <a:blip r:embed="rId15"/>
                <a:stretch>
                  <a:fillRect l="-38095" r="-9524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0696FE-DB6E-1F43-9131-97E93CED8208}"/>
              </a:ext>
            </a:extLst>
          </p:cNvPr>
          <p:cNvCxnSpPr/>
          <p:nvPr/>
        </p:nvCxnSpPr>
        <p:spPr>
          <a:xfrm>
            <a:off x="3032521" y="2671948"/>
            <a:ext cx="0" cy="341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E2F1EA-8BB1-7248-8B34-B64090FAAB08}"/>
                  </a:ext>
                </a:extLst>
              </p:cNvPr>
              <p:cNvSpPr txBox="1"/>
              <p:nvPr/>
            </p:nvSpPr>
            <p:spPr>
              <a:xfrm>
                <a:off x="3103557" y="2909455"/>
                <a:ext cx="3284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u-H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E2F1EA-8BB1-7248-8B34-B64090FAA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57" y="2909455"/>
                <a:ext cx="328423" cy="369332"/>
              </a:xfrm>
              <a:prstGeom prst="rect">
                <a:avLst/>
              </a:prstGeom>
              <a:blipFill>
                <a:blip r:embed="rId16"/>
                <a:stretch>
                  <a:fillRect l="-22222" b="-161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E86DA3A-94DE-B84E-883F-4C0312A74596}"/>
              </a:ext>
            </a:extLst>
          </p:cNvPr>
          <p:cNvSpPr txBox="1"/>
          <p:nvPr/>
        </p:nvSpPr>
        <p:spPr>
          <a:xfrm>
            <a:off x="7007013" y="1963751"/>
            <a:ext cx="493167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400" dirty="0"/>
              <a:t>A koordinátarendszer megválasztása miatt x: [0,L] tartományba esik, ennek megfelelően vezetjük le az M(x) és a V(x) függvényeket is.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FBC39-AE2E-104F-A283-24AD0CCAA24F}"/>
              </a:ext>
            </a:extLst>
          </p:cNvPr>
          <p:cNvGrpSpPr/>
          <p:nvPr/>
        </p:nvGrpSpPr>
        <p:grpSpPr>
          <a:xfrm>
            <a:off x="2069211" y="4373212"/>
            <a:ext cx="5678808" cy="2411474"/>
            <a:chOff x="641676" y="4349544"/>
            <a:chExt cx="5678808" cy="24114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70A8F8-3CAD-3849-A95E-72559A3D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79" y="4349544"/>
              <a:ext cx="3340100" cy="20447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65BF21B-BA9D-D942-9A49-9FFB5547BA3B}"/>
                    </a:ext>
                  </a:extLst>
                </p:cNvPr>
                <p:cNvSpPr txBox="1"/>
                <p:nvPr/>
              </p:nvSpPr>
              <p:spPr>
                <a:xfrm>
                  <a:off x="641676" y="5702651"/>
                  <a:ext cx="1008994" cy="10583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𝑝𝐿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u-HU" sz="2400" b="0" dirty="0"/>
                </a:p>
                <a:p>
                  <a:pPr/>
                  <a:endParaRPr lang="hu-HU" sz="2400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65BF21B-BA9D-D942-9A49-9FFB5547B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6" y="5702651"/>
                  <a:ext cx="1008994" cy="1058367"/>
                </a:xfrm>
                <a:prstGeom prst="rect">
                  <a:avLst/>
                </a:prstGeom>
                <a:blipFill>
                  <a:blip r:embed="rId18"/>
                  <a:stretch>
                    <a:fillRect l="-9877" t="-1176" r="-4938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F5DCD1-5721-154B-9B13-08F372471981}"/>
                    </a:ext>
                  </a:extLst>
                </p:cNvPr>
                <p:cNvSpPr txBox="1"/>
                <p:nvPr/>
              </p:nvSpPr>
              <p:spPr>
                <a:xfrm>
                  <a:off x="3465691" y="5871419"/>
                  <a:ext cx="20094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hu-HU" sz="24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F5DCD1-5721-154B-9B13-08F372471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691" y="5871419"/>
                  <a:ext cx="2009461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5031" r="-629" b="-3333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047AD67-9D40-294B-B58A-D3FBD729EFE5}"/>
                    </a:ext>
                  </a:extLst>
                </p:cNvPr>
                <p:cNvSpPr txBox="1"/>
                <p:nvPr/>
              </p:nvSpPr>
              <p:spPr>
                <a:xfrm>
                  <a:off x="4086539" y="4896137"/>
                  <a:ext cx="2233945" cy="5740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:r>
                    <a:rPr lang="hu-HU" sz="2400" b="0" dirty="0"/>
                    <a:t>M</a:t>
                  </a:r>
                  <a14:m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a14:m>
                  <a:endParaRPr lang="hu-HU" sz="24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047AD67-9D40-294B-B58A-D3FBD729E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539" y="4896137"/>
                  <a:ext cx="2233945" cy="574068"/>
                </a:xfrm>
                <a:prstGeom prst="rect">
                  <a:avLst/>
                </a:prstGeom>
                <a:blipFill>
                  <a:blip r:embed="rId20"/>
                  <a:stretch>
                    <a:fillRect l="-8475" r="-2825" b="-19565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4196D88-F187-5C47-8F54-E8D75969A5B9}"/>
                </a:ext>
              </a:extLst>
            </p:cNvPr>
            <p:cNvSpPr/>
            <p:nvPr/>
          </p:nvSpPr>
          <p:spPr>
            <a:xfrm>
              <a:off x="2975993" y="4916384"/>
              <a:ext cx="206594" cy="629393"/>
            </a:xfrm>
            <a:custGeom>
              <a:avLst/>
              <a:gdLst>
                <a:gd name="connsiteX0" fmla="*/ 206594 w 206594"/>
                <a:gd name="connsiteY0" fmla="*/ 0 h 629393"/>
                <a:gd name="connsiteX1" fmla="*/ 4713 w 206594"/>
                <a:gd name="connsiteY1" fmla="*/ 178130 h 629393"/>
                <a:gd name="connsiteX2" fmla="*/ 64090 w 206594"/>
                <a:gd name="connsiteY2" fmla="*/ 463138 h 629393"/>
                <a:gd name="connsiteX3" fmla="*/ 64090 w 206594"/>
                <a:gd name="connsiteY3" fmla="*/ 629393 h 62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594" h="629393">
                  <a:moveTo>
                    <a:pt x="206594" y="0"/>
                  </a:moveTo>
                  <a:cubicBezTo>
                    <a:pt x="117529" y="50470"/>
                    <a:pt x="28464" y="100940"/>
                    <a:pt x="4713" y="178130"/>
                  </a:cubicBezTo>
                  <a:cubicBezTo>
                    <a:pt x="-19038" y="255320"/>
                    <a:pt x="54194" y="387927"/>
                    <a:pt x="64090" y="463138"/>
                  </a:cubicBezTo>
                  <a:cubicBezTo>
                    <a:pt x="73986" y="538349"/>
                    <a:pt x="69038" y="583871"/>
                    <a:pt x="64090" y="62939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4061962-1F0B-314E-AD27-1AE7A40EED1F}"/>
              </a:ext>
            </a:extLst>
          </p:cNvPr>
          <p:cNvSpPr txBox="1"/>
          <p:nvPr/>
        </p:nvSpPr>
        <p:spPr>
          <a:xfrm>
            <a:off x="1549508" y="4178279"/>
            <a:ext cx="93895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2400" dirty="0"/>
              <a:t>A támasztól x távolságra vizsgáljuk az elvágott tartó egyensúlyát!</a:t>
            </a:r>
          </a:p>
        </p:txBody>
      </p:sp>
    </p:spTree>
    <p:extLst>
      <p:ext uri="{BB962C8B-B14F-4D97-AF65-F5344CB8AC3E}">
        <p14:creationId xmlns:p14="http://schemas.microsoft.com/office/powerpoint/2010/main" val="325200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PÉLDA: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kéttámaszú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tartó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nyomatékábrája</a:t>
            </a:r>
            <a:endParaRPr lang="en-US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1852138-4081-3148-9613-E21FE8F97A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58" y="1822003"/>
            <a:ext cx="8937938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FÜGGVÉNYEK ÁBRÁZOLÁSA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EF9B4-5AE3-A349-9B01-3ED4313180D1}"/>
              </a:ext>
            </a:extLst>
          </p:cNvPr>
          <p:cNvSpPr/>
          <p:nvPr/>
        </p:nvSpPr>
        <p:spPr>
          <a:xfrm>
            <a:off x="880054" y="1345321"/>
            <a:ext cx="10431892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diszkrét pontoknak kiszámítjuk a koordinátáit és ezeket diagramon ábrázoljuk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a diszkrét pontok között a függvényt közelítjük: egyenessel vagy görbékkel (</a:t>
            </a:r>
            <a:r>
              <a:rPr lang="hu-HU" sz="2000" dirty="0" err="1"/>
              <a:t>spline</a:t>
            </a:r>
            <a:r>
              <a:rPr lang="hu-HU" sz="2000" dirty="0"/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a pontok sűrűségének növelésével a függvény pontossága növekszik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kétféle függvényt tudunk táblázatkezelővel ábrázolni: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/>
              <a:t>y = f(x) alakú explicit függvényt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/>
              <a:t>r(t) = x(t) + y(t) alakú paraméteres görbét (megadható x = f(t), y = g(t) alakban is)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az újra-felhasználhatóság érdekében célszerű a bemenő adatokat változtatható paraméterekként kezelni, és beszédes névvel történő hivatkozásokat használni, így a függvények paraméterei változtathatók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305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5131987"/>
            <a:ext cx="1024514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Fejér Tamás – Strommer László – Fehér Eszter</a:t>
            </a:r>
          </a:p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BME Építészmérnöki Kar</a:t>
            </a:r>
          </a:p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Morfológia és Alkalmazott Geometria Tanszék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D9F9DF2-5612-4BE4-8698-0CCC0CC3DDE0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6428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/>
              <p:nvPr/>
            </p:nvSpPr>
            <p:spPr>
              <a:xfrm>
                <a:off x="971107" y="1481248"/>
                <a:ext cx="72756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hu-HU" sz="2000" b="0" dirty="0"/>
                  <a:t>Adott az </a:t>
                </a:r>
                <a14:m>
                  <m:oMath xmlns:m="http://schemas.openxmlformats.org/officeDocument/2006/math">
                    <m:r>
                      <a:rPr lang="hu-HU" sz="2000" b="0" i="1" smtClean="0"/>
                      <m:t>𝑦</m:t>
                    </m:r>
                    <m:r>
                      <a:rPr lang="hu-HU" sz="2000" b="0" i="1" smtClean="0"/>
                      <m:t>=</m:t>
                    </m:r>
                    <m:r>
                      <a:rPr lang="hu-HU" sz="2000" b="0" i="1" smtClean="0"/>
                      <m:t>𝑓</m:t>
                    </m:r>
                    <m:r>
                      <a:rPr lang="hu-HU" sz="2000" b="0" i="1" smtClean="0"/>
                      <m:t>(</m:t>
                    </m:r>
                    <m:r>
                      <a:rPr lang="hu-HU" sz="2000" b="0" i="1" smtClean="0"/>
                      <m:t>𝑥</m:t>
                    </m:r>
                    <m:r>
                      <a:rPr lang="hu-HU" sz="2000" b="0" i="1" smtClean="0"/>
                      <m:t>)</m:t>
                    </m:r>
                  </m:oMath>
                </a14:m>
                <a:r>
                  <a:rPr lang="hu-HU" sz="2000" dirty="0"/>
                  <a:t> függvény (explicit alakban). Ábrázoljuk az x-y síkon!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D3CB8E-8A40-B642-A310-D890AEE6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7" y="1481248"/>
                <a:ext cx="7275646" cy="307777"/>
              </a:xfrm>
              <a:prstGeom prst="rect">
                <a:avLst/>
              </a:prstGeom>
              <a:blipFill>
                <a:blip r:embed="rId15"/>
                <a:stretch>
                  <a:fillRect l="-2091" t="-24000" r="-1220" b="-4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FD9A0A99-69C1-F84B-85D5-50E720E213C6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EXPLICIT FV ÁBRÁZOLÁSA</a:t>
            </a:r>
          </a:p>
        </p:txBody>
      </p:sp>
    </p:spTree>
    <p:extLst>
      <p:ext uri="{BB962C8B-B14F-4D97-AF65-F5344CB8AC3E}">
        <p14:creationId xmlns:p14="http://schemas.microsoft.com/office/powerpoint/2010/main" val="126293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EXPLICIT FV ÁBRÁZOLÁSA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577CC3EC-C799-D24A-BF59-91342157E3EA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33F64E-609E-724C-B21C-7D172B972C0D}"/>
                  </a:ext>
                </a:extLst>
              </p:cNvPr>
              <p:cNvSpPr txBox="1"/>
              <p:nvPr/>
            </p:nvSpPr>
            <p:spPr>
              <a:xfrm>
                <a:off x="9933140" y="2904310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33F64E-609E-724C-B21C-7D172B97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140" y="2904310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4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3678620-6AE9-6B41-8FD9-B9A3868052B7}"/>
              </a:ext>
            </a:extLst>
          </p:cNvPr>
          <p:cNvSpPr txBox="1"/>
          <p:nvPr/>
        </p:nvSpPr>
        <p:spPr>
          <a:xfrm>
            <a:off x="9440717" y="4131722"/>
            <a:ext cx="14575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hu-HU" dirty="0"/>
              <a:t>← elméleti alak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40400F-2EC1-0F4B-A80A-4FC50A6D02CE}"/>
                  </a:ext>
                </a:extLst>
              </p:cNvPr>
              <p:cNvSpPr txBox="1"/>
              <p:nvPr/>
            </p:nvSpPr>
            <p:spPr>
              <a:xfrm>
                <a:off x="971107" y="1481248"/>
                <a:ext cx="72756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hu-HU" sz="2000" b="0" dirty="0"/>
                  <a:t>Adott az </a:t>
                </a:r>
                <a14:m>
                  <m:oMath xmlns:m="http://schemas.openxmlformats.org/officeDocument/2006/math">
                    <m:r>
                      <a:rPr lang="hu-HU" sz="2000" b="0" i="1" smtClean="0"/>
                      <m:t>𝑦</m:t>
                    </m:r>
                    <m:r>
                      <a:rPr lang="hu-HU" sz="2000" b="0" i="1" smtClean="0"/>
                      <m:t>=</m:t>
                    </m:r>
                    <m:r>
                      <a:rPr lang="hu-HU" sz="2000" b="0" i="1" smtClean="0"/>
                      <m:t>𝑓</m:t>
                    </m:r>
                    <m:r>
                      <a:rPr lang="hu-HU" sz="2000" b="0" i="1" smtClean="0"/>
                      <m:t>(</m:t>
                    </m:r>
                    <m:r>
                      <a:rPr lang="hu-HU" sz="2000" b="0" i="1" smtClean="0"/>
                      <m:t>𝑥</m:t>
                    </m:r>
                    <m:r>
                      <a:rPr lang="hu-HU" sz="2000" b="0" i="1" smtClean="0"/>
                      <m:t>)</m:t>
                    </m:r>
                  </m:oMath>
                </a14:m>
                <a:r>
                  <a:rPr lang="hu-HU" sz="2000" dirty="0"/>
                  <a:t> függvény (explicit alakban). Ábrázoljuk az x-y síkon!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40400F-2EC1-0F4B-A80A-4FC50A6D0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7" y="1481248"/>
                <a:ext cx="7275646" cy="307777"/>
              </a:xfrm>
              <a:prstGeom prst="rect">
                <a:avLst/>
              </a:prstGeom>
              <a:blipFill>
                <a:blip r:embed="rId16"/>
                <a:stretch>
                  <a:fillRect l="-2091" t="-24000" r="-1220" b="-4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94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577CC3EC-C799-D24A-BF59-91342157E3EA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91489E-AD26-784E-AC2F-BB1FB4E482BB}"/>
                  </a:ext>
                </a:extLst>
              </p:cNvPr>
              <p:cNvSpPr txBox="1"/>
              <p:nvPr/>
            </p:nvSpPr>
            <p:spPr>
              <a:xfrm>
                <a:off x="971107" y="1481248"/>
                <a:ext cx="7275646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hu-HU" sz="2000" b="0" dirty="0"/>
                  <a:t>Adott az </a:t>
                </a:r>
                <a14:m>
                  <m:oMath xmlns:m="http://schemas.openxmlformats.org/officeDocument/2006/math">
                    <m:r>
                      <a:rPr lang="hu-HU" sz="2000" b="0" i="1" smtClean="0"/>
                      <m:t>𝑦</m:t>
                    </m:r>
                    <m:r>
                      <a:rPr lang="hu-HU" sz="2000" b="0" i="1" smtClean="0"/>
                      <m:t>=</m:t>
                    </m:r>
                    <m:r>
                      <a:rPr lang="hu-HU" sz="2000" b="0" i="1" smtClean="0"/>
                      <m:t>𝑓</m:t>
                    </m:r>
                    <m:r>
                      <a:rPr lang="hu-HU" sz="2000" b="0" i="1" smtClean="0"/>
                      <m:t>(</m:t>
                    </m:r>
                    <m:r>
                      <a:rPr lang="hu-HU" sz="2000" b="0" i="1" smtClean="0"/>
                      <m:t>𝑥</m:t>
                    </m:r>
                    <m:r>
                      <a:rPr lang="hu-HU" sz="2000" b="0" i="1" smtClean="0"/>
                      <m:t>)</m:t>
                    </m:r>
                  </m:oMath>
                </a14:m>
                <a:r>
                  <a:rPr lang="hu-HU" sz="2000" dirty="0"/>
                  <a:t> függvény (explicit alakban). Ábrázoljuk az x-y síkon!</a:t>
                </a:r>
              </a:p>
              <a:p>
                <a:pPr/>
                <a:r>
                  <a:rPr lang="hu-HU" sz="2000" dirty="0"/>
                  <a:t>A számítógép segítségével a függvényt pontonként ábrázolhatjuk. </a:t>
                </a:r>
              </a:p>
              <a:p>
                <a:pPr/>
                <a:endParaRPr lang="hu-HU" sz="2000" dirty="0"/>
              </a:p>
              <a:p>
                <a:pPr/>
                <a:r>
                  <a:rPr lang="hu-HU" sz="2000" b="1" dirty="0"/>
                  <a:t>Módszer</a:t>
                </a:r>
                <a:r>
                  <a:rPr lang="hu-HU" sz="2000" dirty="0"/>
                  <a:t>: </a:t>
                </a:r>
              </a:p>
              <a:p>
                <a:pPr/>
                <a:r>
                  <a:rPr lang="hu-HU" sz="2000" dirty="0"/>
                  <a:t>Kiértékeljük a függvényt </a:t>
                </a:r>
              </a:p>
              <a:p>
                <a:pPr/>
                <a:r>
                  <a:rPr lang="hu-HU" sz="2000" dirty="0"/>
                  <a:t>különböző x-</a:t>
                </a:r>
                <a:r>
                  <a:rPr lang="hu-HU" sz="2000" dirty="0" err="1"/>
                  <a:t>ekre</a:t>
                </a:r>
                <a:r>
                  <a:rPr lang="hu-HU" sz="2000" dirty="0"/>
                  <a:t>, majd</a:t>
                </a:r>
              </a:p>
              <a:p>
                <a:pPr/>
                <a:r>
                  <a:rPr lang="hu-HU" sz="2000" dirty="0"/>
                  <a:t>a kapott pontokat valamilyen</a:t>
                </a:r>
              </a:p>
              <a:p>
                <a:pPr/>
                <a:r>
                  <a:rPr lang="hu-HU" sz="2000" dirty="0"/>
                  <a:t>elv szerint összekötjük. 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91489E-AD26-784E-AC2F-BB1FB4E48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7" y="1481248"/>
                <a:ext cx="7275646" cy="2462213"/>
              </a:xfrm>
              <a:prstGeom prst="rect">
                <a:avLst/>
              </a:prstGeom>
              <a:blipFill>
                <a:blip r:embed="rId15"/>
                <a:stretch>
                  <a:fillRect l="-2091" t="-3077" r="-1220" b="-51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CF63A1-06C7-3047-9FE4-A0B5E5AD3696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BD78AB-223F-F74F-AAEB-ACA6B2A5B044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BD78AB-223F-F74F-AAEB-ACA6B2A5B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2B12B175-5214-3D4E-ABAE-9B0E529C723A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EXPLICIT FV ÁBRÁZOLÁSA</a:t>
            </a:r>
          </a:p>
        </p:txBody>
      </p:sp>
    </p:spTree>
    <p:extLst>
      <p:ext uri="{BB962C8B-B14F-4D97-AF65-F5344CB8AC3E}">
        <p14:creationId xmlns:p14="http://schemas.microsoft.com/office/powerpoint/2010/main" val="410566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>
            <a:extLst>
              <a:ext uri="{FF2B5EF4-FFF2-40B4-BE49-F238E27FC236}">
                <a16:creationId xmlns:a16="http://schemas.microsoft.com/office/drawing/2014/main" id="{0B1D7AF6-F67E-B345-A6F6-CC5FBC5C3361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CE86D7-9D9C-1145-865D-56FA01769D57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CE86D7-9D9C-1145-865D-56FA01769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D04E65-89D9-CF47-A841-5508FE541605}"/>
              </a:ext>
            </a:extLst>
          </p:cNvPr>
          <p:cNvCxnSpPr>
            <a:cxnSpLocks/>
          </p:cNvCxnSpPr>
          <p:nvPr/>
        </p:nvCxnSpPr>
        <p:spPr>
          <a:xfrm>
            <a:off x="4418147" y="3041583"/>
            <a:ext cx="0" cy="30291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489FBB-E539-CC4B-990B-28140B8FEEB9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E30263-6BF5-8447-B797-11ACE5CDDDC8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E30263-6BF5-8447-B797-11ACE5CDD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04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026" name="Picture 2" descr="page42image49501440">
            <a:extLst>
              <a:ext uri="{FF2B5EF4-FFF2-40B4-BE49-F238E27FC236}">
                <a16:creationId xmlns:a16="http://schemas.microsoft.com/office/drawing/2014/main" id="{3F1E7D7F-525E-F140-9501-8514AEB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2image49502784">
            <a:extLst>
              <a:ext uri="{FF2B5EF4-FFF2-40B4-BE49-F238E27FC236}">
                <a16:creationId xmlns:a16="http://schemas.microsoft.com/office/drawing/2014/main" id="{8F58FDA1-3A88-D745-8333-DACFBB49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42image49502976">
            <a:extLst>
              <a:ext uri="{FF2B5EF4-FFF2-40B4-BE49-F238E27FC236}">
                <a16:creationId xmlns:a16="http://schemas.microsoft.com/office/drawing/2014/main" id="{FE6AC9F5-B081-CD4B-AE71-425BBC1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42image49541120">
            <a:extLst>
              <a:ext uri="{FF2B5EF4-FFF2-40B4-BE49-F238E27FC236}">
                <a16:creationId xmlns:a16="http://schemas.microsoft.com/office/drawing/2014/main" id="{E1B22BD4-3D9C-B24A-82BB-37D00266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42image49540352">
            <a:extLst>
              <a:ext uri="{FF2B5EF4-FFF2-40B4-BE49-F238E27FC236}">
                <a16:creationId xmlns:a16="http://schemas.microsoft.com/office/drawing/2014/main" id="{3E265264-01BE-1F4E-8BA6-C9755CC9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42image49540160">
            <a:extLst>
              <a:ext uri="{FF2B5EF4-FFF2-40B4-BE49-F238E27FC236}">
                <a16:creationId xmlns:a16="http://schemas.microsoft.com/office/drawing/2014/main" id="{4B9ECFBB-5742-054F-86D6-575D4580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42image49529216">
            <a:extLst>
              <a:ext uri="{FF2B5EF4-FFF2-40B4-BE49-F238E27FC236}">
                <a16:creationId xmlns:a16="http://schemas.microsoft.com/office/drawing/2014/main" id="{84670BF7-919C-4C49-88EE-3F7AF21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42image49534016">
            <a:extLst>
              <a:ext uri="{FF2B5EF4-FFF2-40B4-BE49-F238E27FC236}">
                <a16:creationId xmlns:a16="http://schemas.microsoft.com/office/drawing/2014/main" id="{942D7A36-F7BE-7146-A9C7-6C7DFED5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42image49534208">
            <a:extLst>
              <a:ext uri="{FF2B5EF4-FFF2-40B4-BE49-F238E27FC236}">
                <a16:creationId xmlns:a16="http://schemas.microsoft.com/office/drawing/2014/main" id="{77C8A24E-12D3-714E-9D30-B515E435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42image49540736">
            <a:extLst>
              <a:ext uri="{FF2B5EF4-FFF2-40B4-BE49-F238E27FC236}">
                <a16:creationId xmlns:a16="http://schemas.microsoft.com/office/drawing/2014/main" id="{B20D3592-678C-EA47-897E-9F5E3F7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5064A-252A-4D4C-B66A-064C11D40A02}"/>
              </a:ext>
            </a:extLst>
          </p:cNvPr>
          <p:cNvCxnSpPr/>
          <p:nvPr/>
        </p:nvCxnSpPr>
        <p:spPr>
          <a:xfrm flipV="1">
            <a:off x="5022575" y="2400300"/>
            <a:ext cx="0" cy="34985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272839-B41E-2549-BFA3-FDF8D5C6AC7B}"/>
              </a:ext>
            </a:extLst>
          </p:cNvPr>
          <p:cNvCxnSpPr>
            <a:cxnSpLocks/>
          </p:cNvCxnSpPr>
          <p:nvPr/>
        </p:nvCxnSpPr>
        <p:spPr>
          <a:xfrm>
            <a:off x="3730488" y="5282647"/>
            <a:ext cx="679173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/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54C39-D5BF-2741-9905-12666104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42" y="5359636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/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4012CD-0152-6149-A4D0-8A2B6995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50" y="2400300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3810" r="-23810" b="-275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>
            <a:extLst>
              <a:ext uri="{FF2B5EF4-FFF2-40B4-BE49-F238E27FC236}">
                <a16:creationId xmlns:a16="http://schemas.microsoft.com/office/drawing/2014/main" id="{0B1D7AF6-F67E-B345-A6F6-CC5FBC5C3361}"/>
              </a:ext>
            </a:extLst>
          </p:cNvPr>
          <p:cNvSpPr/>
          <p:nvPr/>
        </p:nvSpPr>
        <p:spPr>
          <a:xfrm>
            <a:off x="3804748" y="3257796"/>
            <a:ext cx="6632024" cy="2548160"/>
          </a:xfrm>
          <a:custGeom>
            <a:avLst/>
            <a:gdLst>
              <a:gd name="connsiteX0" fmla="*/ 0 w 5160579"/>
              <a:gd name="connsiteY0" fmla="*/ 1075796 h 1075796"/>
              <a:gd name="connsiteX1" fmla="*/ 809296 w 5160579"/>
              <a:gd name="connsiteY1" fmla="*/ 3741 h 1075796"/>
              <a:gd name="connsiteX2" fmla="*/ 3100551 w 5160579"/>
              <a:gd name="connsiteY2" fmla="*/ 697424 h 1075796"/>
              <a:gd name="connsiteX3" fmla="*/ 5160579 w 5160579"/>
              <a:gd name="connsiteY3" fmla="*/ 14252 h 107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79" h="1075796">
                <a:moveTo>
                  <a:pt x="0" y="1075796"/>
                </a:moveTo>
                <a:cubicBezTo>
                  <a:pt x="146269" y="571299"/>
                  <a:pt x="292538" y="66803"/>
                  <a:pt x="809296" y="3741"/>
                </a:cubicBezTo>
                <a:cubicBezTo>
                  <a:pt x="1326054" y="-59321"/>
                  <a:pt x="2375337" y="695672"/>
                  <a:pt x="3100551" y="697424"/>
                </a:cubicBezTo>
                <a:cubicBezTo>
                  <a:pt x="3825765" y="699176"/>
                  <a:pt x="4712137" y="213949"/>
                  <a:pt x="5160579" y="14252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CE86D7-9D9C-1145-865D-56FA01769D57}"/>
                  </a:ext>
                </a:extLst>
              </p:cNvPr>
              <p:cNvSpPr txBox="1"/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CE86D7-9D9C-1145-865D-56FA01769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9" y="1493877"/>
                <a:ext cx="1254126" cy="369332"/>
              </a:xfrm>
              <a:prstGeom prst="rect">
                <a:avLst/>
              </a:prstGeom>
              <a:blipFill>
                <a:blip r:embed="rId15"/>
                <a:stretch>
                  <a:fillRect l="-5000" r="-8000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D04E65-89D9-CF47-A841-5508FE541605}"/>
              </a:ext>
            </a:extLst>
          </p:cNvPr>
          <p:cNvCxnSpPr>
            <a:cxnSpLocks/>
          </p:cNvCxnSpPr>
          <p:nvPr/>
        </p:nvCxnSpPr>
        <p:spPr>
          <a:xfrm>
            <a:off x="4418147" y="3041583"/>
            <a:ext cx="0" cy="30291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6D4D5F-59AD-B542-A02A-FD3822234300}"/>
              </a:ext>
            </a:extLst>
          </p:cNvPr>
          <p:cNvCxnSpPr>
            <a:cxnSpLocks/>
          </p:cNvCxnSpPr>
          <p:nvPr/>
        </p:nvCxnSpPr>
        <p:spPr>
          <a:xfrm flipH="1">
            <a:off x="3984859" y="3611467"/>
            <a:ext cx="144842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489FBB-E539-CC4B-990B-28140B8FEEB9}"/>
              </a:ext>
            </a:extLst>
          </p:cNvPr>
          <p:cNvCxnSpPr>
            <a:cxnSpLocks/>
          </p:cNvCxnSpPr>
          <p:nvPr/>
        </p:nvCxnSpPr>
        <p:spPr>
          <a:xfrm>
            <a:off x="4418147" y="515509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E30263-6BF5-8447-B797-11ACE5CDDDC8}"/>
                  </a:ext>
                </a:extLst>
              </p:cNvPr>
              <p:cNvSpPr txBox="1"/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u-HU" sz="2400" b="0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E30263-6BF5-8447-B797-11ACE5CDD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46" y="5421279"/>
                <a:ext cx="467757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7C2F1B-AA55-D74F-90D8-89E6EA2AA9F4}"/>
                  </a:ext>
                </a:extLst>
              </p:cNvPr>
              <p:cNvSpPr txBox="1"/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7C2F1B-AA55-D74F-90D8-89E6EA2AA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36" y="3122828"/>
                <a:ext cx="1530547" cy="369332"/>
              </a:xfrm>
              <a:prstGeom prst="rect">
                <a:avLst/>
              </a:prstGeom>
              <a:blipFill>
                <a:blip r:embed="rId17"/>
                <a:stretch>
                  <a:fillRect l="-3306" r="-5785" b="-322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EE54FEAD-9377-2D4E-9555-3E29479B8478}"/>
              </a:ext>
            </a:extLst>
          </p:cNvPr>
          <p:cNvSpPr/>
          <p:nvPr/>
        </p:nvSpPr>
        <p:spPr>
          <a:xfrm>
            <a:off x="4311928" y="3481722"/>
            <a:ext cx="212436" cy="2245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9ABC09-EE46-6F44-9EAF-4918C47E9537}"/>
              </a:ext>
            </a:extLst>
          </p:cNvPr>
          <p:cNvCxnSpPr>
            <a:cxnSpLocks/>
          </p:cNvCxnSpPr>
          <p:nvPr/>
        </p:nvCxnSpPr>
        <p:spPr>
          <a:xfrm rot="5400000">
            <a:off x="4992758" y="3466506"/>
            <a:ext cx="0" cy="2693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4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1415</Words>
  <Application>Microsoft Macintosh PowerPoint</Application>
  <PresentationFormat>Widescreen</PresentationFormat>
  <Paragraphs>353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Verdana</vt:lpstr>
      <vt:lpstr>Office-téma</vt:lpstr>
      <vt:lpstr>TÁBLÁZATKEZELÉS III.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TÁBLÁZATKEZELÉS</dc:title>
  <dc:creator>Feher</dc:creator>
  <cp:lastModifiedBy>Feher Eszter</cp:lastModifiedBy>
  <cp:revision>48</cp:revision>
  <dcterms:created xsi:type="dcterms:W3CDTF">2022-03-03T12:03:16Z</dcterms:created>
  <dcterms:modified xsi:type="dcterms:W3CDTF">2022-04-06T22:57:58Z</dcterms:modified>
</cp:coreProperties>
</file>